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8" r:id="rId1"/>
    <p:sldMasterId id="2147484021" r:id="rId2"/>
    <p:sldMasterId id="2147484025" r:id="rId3"/>
  </p:sldMasterIdLst>
  <p:notesMasterIdLst>
    <p:notesMasterId r:id="rId39"/>
  </p:notesMasterIdLst>
  <p:handoutMasterIdLst>
    <p:handoutMasterId r:id="rId40"/>
  </p:handoutMasterIdLst>
  <p:sldIdLst>
    <p:sldId id="256" r:id="rId4"/>
    <p:sldId id="276" r:id="rId5"/>
    <p:sldId id="281" r:id="rId6"/>
    <p:sldId id="293" r:id="rId7"/>
    <p:sldId id="294" r:id="rId8"/>
    <p:sldId id="295" r:id="rId9"/>
    <p:sldId id="296" r:id="rId10"/>
    <p:sldId id="297" r:id="rId11"/>
    <p:sldId id="272" r:id="rId12"/>
    <p:sldId id="273" r:id="rId13"/>
    <p:sldId id="274" r:id="rId14"/>
    <p:sldId id="261" r:id="rId15"/>
    <p:sldId id="271" r:id="rId16"/>
    <p:sldId id="277" r:id="rId17"/>
    <p:sldId id="278" r:id="rId18"/>
    <p:sldId id="292" r:id="rId19"/>
    <p:sldId id="259" r:id="rId20"/>
    <p:sldId id="287" r:id="rId21"/>
    <p:sldId id="288" r:id="rId22"/>
    <p:sldId id="262" r:id="rId23"/>
    <p:sldId id="269" r:id="rId24"/>
    <p:sldId id="279" r:id="rId25"/>
    <p:sldId id="285" r:id="rId26"/>
    <p:sldId id="286" r:id="rId27"/>
    <p:sldId id="291" r:id="rId28"/>
    <p:sldId id="282" r:id="rId29"/>
    <p:sldId id="283" r:id="rId30"/>
    <p:sldId id="280" r:id="rId31"/>
    <p:sldId id="290" r:id="rId32"/>
    <p:sldId id="263" r:id="rId33"/>
    <p:sldId id="275" r:id="rId34"/>
    <p:sldId id="260" r:id="rId35"/>
    <p:sldId id="284" r:id="rId36"/>
    <p:sldId id="289" r:id="rId37"/>
    <p:sldId id="270"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50" autoAdjust="0"/>
  </p:normalViewPr>
  <p:slideViewPr>
    <p:cSldViewPr>
      <p:cViewPr varScale="1">
        <p:scale>
          <a:sx n="86" d="100"/>
          <a:sy n="86" d="100"/>
        </p:scale>
        <p:origin x="-149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06ADD86-6479-46A0-A567-80A7570544C8}" type="datetimeFigureOut">
              <a:rPr lang="en-US" smtClean="0"/>
              <a:t>3/14/2014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AD9C98-94E4-4BBC-BBB8-8462A8179577}" type="slidenum">
              <a:rPr lang="en-US" smtClean="0"/>
              <a:t>‹#›</a:t>
            </a:fld>
            <a:endParaRPr lang="en-US"/>
          </a:p>
        </p:txBody>
      </p:sp>
    </p:spTree>
    <p:extLst>
      <p:ext uri="{BB962C8B-B14F-4D97-AF65-F5344CB8AC3E}">
        <p14:creationId xmlns:p14="http://schemas.microsoft.com/office/powerpoint/2010/main" val="15250677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EEA3A6-A6CD-4EDA-B131-8C2D1FE122AD}" type="datetimeFigureOut">
              <a:rPr lang="en-US" smtClean="0"/>
              <a:t>3/14/2014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BB14CE-94E1-4803-94F5-F5553B1009EE}" type="slidenum">
              <a:rPr lang="en-US" smtClean="0"/>
              <a:t>‹#›</a:t>
            </a:fld>
            <a:endParaRPr lang="en-US"/>
          </a:p>
        </p:txBody>
      </p:sp>
    </p:spTree>
    <p:extLst>
      <p:ext uri="{BB962C8B-B14F-4D97-AF65-F5344CB8AC3E}">
        <p14:creationId xmlns:p14="http://schemas.microsoft.com/office/powerpoint/2010/main" val="337715036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5A14A7F8-D950-4D34-8C74-318638209721}" type="slidenum">
              <a:rPr lang="en-US" altLang="en-US" smtClean="0">
                <a:latin typeface="Arial" charset="0"/>
              </a:rPr>
              <a:pPr eaLnBrk="1" hangingPunct="1">
                <a:spcBef>
                  <a:spcPct val="0"/>
                </a:spcBef>
              </a:pPr>
              <a:t>4</a:t>
            </a:fld>
            <a:endParaRPr lang="en-US" altLang="en-US" smtClean="0">
              <a:latin typeface="Arial" charset="0"/>
            </a:endParaRPr>
          </a:p>
        </p:txBody>
      </p:sp>
      <p:sp>
        <p:nvSpPr>
          <p:cNvPr id="24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smtClean="0">
                <a:latin typeface="Arial" charset="0"/>
              </a:rPr>
              <a:t>IEEE WIE is a part of IEEE.  Our purpose is listed here and mainly we try to help encourage more women to join this field.  In doing this we invite men to joins as well because our meeting topics and events apply to everyone.  </a:t>
            </a:r>
          </a:p>
          <a:p>
            <a:pPr eaLnBrk="1" hangingPunct="1">
              <a:spcBef>
                <a:spcPct val="0"/>
              </a:spcBef>
            </a:pPr>
            <a:endParaRPr lang="en-US" altLang="en-US" smtClean="0">
              <a:latin typeface="Arial" charset="0"/>
            </a:endParaRPr>
          </a:p>
          <a:p>
            <a:pPr eaLnBrk="1" hangingPunct="1">
              <a:spcBef>
                <a:spcPct val="0"/>
              </a:spcBef>
            </a:pPr>
            <a:r>
              <a:rPr lang="en-US" altLang="en-US" smtClean="0">
                <a:latin typeface="Arial" charset="0"/>
              </a:rPr>
              <a:t>IEEE WIE Boston is active and growing.  It has meetings roughly every other month in and around Boston.  Here is our facebook page and website where you can find out more about our meetings and events.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WIE has a small steering committee (Chair, Vice-Chair, Treasurer and Webmaster) who meet monthly to plan our events and activities.  </a:t>
            </a:r>
          </a:p>
          <a:p>
            <a:endParaRPr lang="en-US" altLang="en-US" smtClean="0"/>
          </a:p>
          <a:p>
            <a:r>
              <a:rPr lang="en-US" altLang="en-US" smtClean="0"/>
              <a:t>At these events and activities we have lots of networking and each meeting features a speaker and some sort of refreshments.  We alternate our topics between technical and career development (“soft skills”) – we try to keep the technical ones “general” enough to apply to anyone in IEEE.  </a:t>
            </a:r>
          </a:p>
          <a:p>
            <a:endParaRPr lang="en-US" altLang="en-US" smtClean="0"/>
          </a:p>
          <a:p>
            <a:r>
              <a:rPr lang="en-US" altLang="en-US" smtClean="0"/>
              <a:t>We are trying to reach out to young kids – through organizations like girl scouts, judging at science fairs, etc.  Talking to a child when they are young is the best way to let them see what engineering is.  We need to put a “face” on it, so they can relate to it.  </a:t>
            </a:r>
          </a:p>
          <a:p>
            <a:endParaRPr lang="en-US" altLang="en-US" smtClean="0"/>
          </a:p>
          <a:p>
            <a:r>
              <a:rPr lang="en-US" altLang="en-US" smtClean="0"/>
              <a:t>You can add WIE membership to your annual dues.  </a:t>
            </a:r>
          </a:p>
        </p:txBody>
      </p:sp>
      <p:sp>
        <p:nvSpPr>
          <p:cNvPr id="25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6A40D6F0-4F0F-4A57-AC3D-F573FADD3B87}" type="slidenum">
              <a:rPr lang="en-US" altLang="en-US" smtClean="0">
                <a:latin typeface="Arial" charset="0"/>
              </a:rPr>
              <a:pPr eaLnBrk="1" hangingPunct="1">
                <a:spcBef>
                  <a:spcPct val="0"/>
                </a:spcBef>
              </a:pPr>
              <a:t>5</a:t>
            </a:fld>
            <a:endParaRPr lang="en-US" alt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WIE has a small steering committee (Chair, Vice-Chair, Treasurer and Webmaster) who meet monthly to plan our events and activities.  </a:t>
            </a:r>
          </a:p>
          <a:p>
            <a:endParaRPr lang="en-US" altLang="en-US" smtClean="0"/>
          </a:p>
          <a:p>
            <a:r>
              <a:rPr lang="en-US" altLang="en-US" smtClean="0"/>
              <a:t>At these events and activities we have lots of networking and each meeting features a speaker and some sort of refreshments.  We alternate our topics between technical and career development (“soft skills”) – we try to keep the technical ones “general” enough to apply to anyone in IEEE.  </a:t>
            </a:r>
          </a:p>
          <a:p>
            <a:endParaRPr lang="en-US" altLang="en-US" smtClean="0"/>
          </a:p>
          <a:p>
            <a:r>
              <a:rPr lang="en-US" altLang="en-US" smtClean="0"/>
              <a:t>We are trying to reach out to young kids – through organizations like girl scouts, judging at science fairs, etc.  Talking to a child when they are young is the best way to let them see what engineering is.  We need to put a “face” on it, so they can relate to it.  </a:t>
            </a:r>
          </a:p>
          <a:p>
            <a:endParaRPr lang="en-US" altLang="en-US" smtClean="0"/>
          </a:p>
          <a:p>
            <a:r>
              <a:rPr lang="en-US" altLang="en-US" smtClean="0"/>
              <a:t>You can add WIE membership to your annual dues.  </a:t>
            </a:r>
          </a:p>
        </p:txBody>
      </p:sp>
      <p:sp>
        <p:nvSpPr>
          <p:cNvPr id="266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81AA58EA-3354-49C6-8DCB-2C59B7DB5D15}" type="slidenum">
              <a:rPr lang="en-US" altLang="en-US" smtClean="0">
                <a:latin typeface="Arial" charset="0"/>
              </a:rPr>
              <a:pPr eaLnBrk="1" hangingPunct="1">
                <a:spcBef>
                  <a:spcPct val="0"/>
                </a:spcBef>
              </a:pPr>
              <a:t>6</a:t>
            </a:fld>
            <a:endParaRPr lang="en-US" alt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smtClean="0"/>
              <a:t>WIE has a small steering committee (Chair, Vice-Chair, Treasurer and Webmaster) who meet monthly to plan our events and activities.  </a:t>
            </a:r>
          </a:p>
          <a:p>
            <a:endParaRPr lang="en-US" altLang="en-US" smtClean="0"/>
          </a:p>
          <a:p>
            <a:r>
              <a:rPr lang="en-US" altLang="en-US" smtClean="0"/>
              <a:t>At these events and activities we have lots of networking and each meeting features a speaker and some sort of refreshments.  We alternate our topics between technical and career development (“soft skills”) – we try to keep the technical ones “general” enough to apply to anyone in IEEE.  </a:t>
            </a:r>
          </a:p>
          <a:p>
            <a:endParaRPr lang="en-US" altLang="en-US" smtClean="0"/>
          </a:p>
          <a:p>
            <a:r>
              <a:rPr lang="en-US" altLang="en-US" smtClean="0"/>
              <a:t>We are trying to reach out to young kids – through organizations like girl scouts, judging at science fairs, etc.  Talking to a child when they are young is the best way to let them see what engineering is.  We need to put a “face” on it, so they can relate to it.  </a:t>
            </a:r>
          </a:p>
          <a:p>
            <a:endParaRPr lang="en-US" altLang="en-US" smtClean="0"/>
          </a:p>
          <a:p>
            <a:r>
              <a:rPr lang="en-US" altLang="en-US" smtClean="0"/>
              <a:t>You can add WIE membership to your annual dues.  </a:t>
            </a:r>
          </a:p>
        </p:txBody>
      </p:sp>
      <p:sp>
        <p:nvSpPr>
          <p:cNvPr id="27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B5FE98BB-03F3-4608-9CA2-ADD5EDCF40E8}" type="slidenum">
              <a:rPr lang="en-US" altLang="en-US" smtClean="0">
                <a:latin typeface="Arial" charset="0"/>
              </a:rPr>
              <a:pPr eaLnBrk="1" hangingPunct="1">
                <a:spcBef>
                  <a:spcPct val="0"/>
                </a:spcBef>
              </a:pPr>
              <a:t>7</a:t>
            </a:fld>
            <a:endParaRPr lang="en-US" alt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mtClean="0"/>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D14EB9A1-1A32-4853-B8B9-7F8998CBA354}" type="slidenum">
              <a:rPr lang="en-US" altLang="en-US" smtClean="0">
                <a:latin typeface="Arial" charset="0"/>
              </a:rPr>
              <a:pPr eaLnBrk="1" hangingPunct="1">
                <a:spcBef>
                  <a:spcPct val="0"/>
                </a:spcBef>
              </a:pPr>
              <a:t>8</a:t>
            </a:fld>
            <a:endParaRPr lang="en-US" alt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B14CE-94E1-4803-94F5-F5553B1009EE}" type="slidenum">
              <a:rPr lang="en-US" smtClean="0"/>
              <a:t>21</a:t>
            </a:fld>
            <a:endParaRPr lang="en-US"/>
          </a:p>
        </p:txBody>
      </p:sp>
    </p:spTree>
    <p:extLst>
      <p:ext uri="{BB962C8B-B14F-4D97-AF65-F5344CB8AC3E}">
        <p14:creationId xmlns:p14="http://schemas.microsoft.com/office/powerpoint/2010/main" val="1198586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B14CE-94E1-4803-94F5-F5553B1009EE}" type="slidenum">
              <a:rPr lang="en-US" smtClean="0"/>
              <a:t>28</a:t>
            </a:fld>
            <a:endParaRPr lang="en-US"/>
          </a:p>
        </p:txBody>
      </p:sp>
    </p:spTree>
    <p:extLst>
      <p:ext uri="{BB962C8B-B14F-4D97-AF65-F5344CB8AC3E}">
        <p14:creationId xmlns:p14="http://schemas.microsoft.com/office/powerpoint/2010/main" val="1848715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BB14CE-94E1-4803-94F5-F5553B1009EE}" type="slidenum">
              <a:rPr lang="en-US" smtClean="0"/>
              <a:t>35</a:t>
            </a:fld>
            <a:endParaRPr lang="en-US"/>
          </a:p>
        </p:txBody>
      </p:sp>
    </p:spTree>
    <p:extLst>
      <p:ext uri="{BB962C8B-B14F-4D97-AF65-F5344CB8AC3E}">
        <p14:creationId xmlns:p14="http://schemas.microsoft.com/office/powerpoint/2010/main" val="1251168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mj-lt"/>
              </a:defRPr>
            </a:lvl1pPr>
          </a:lstStyle>
          <a:p>
            <a:pPr lvl="0"/>
            <a:r>
              <a:rPr lang="en-US" smtClean="0"/>
              <a:t>Click to edit Master text styles</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smtClean="0"/>
              <a:t>click to…</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Custom 4 Images">
    <p:spTree>
      <p:nvGrpSpPr>
        <p:cNvPr id="1" name=""/>
        <p:cNvGrpSpPr/>
        <p:nvPr/>
      </p:nvGrpSpPr>
      <p:grpSpPr>
        <a:xfrm>
          <a:off x="0" y="0"/>
          <a:ext cx="0" cy="0"/>
          <a:chOff x="0" y="0"/>
          <a:chExt cx="0" cy="0"/>
        </a:xfrm>
      </p:grpSpPr>
      <p:pic>
        <p:nvPicPr>
          <p:cNvPr id="1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809875"/>
            <a:ext cx="9174163"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icture Placeholder 15"/>
          <p:cNvSpPr>
            <a:spLocks noGrp="1"/>
          </p:cNvSpPr>
          <p:nvPr>
            <p:ph type="pic" sz="quarter" idx="13"/>
          </p:nvPr>
        </p:nvSpPr>
        <p:spPr>
          <a:xfrm>
            <a:off x="-1" y="0"/>
            <a:ext cx="2271889" cy="2809875"/>
          </a:xfrm>
          <a:prstGeom prst="rect">
            <a:avLst/>
          </a:prstGeom>
        </p:spPr>
        <p:txBody>
          <a:bodyPr vert="horz"/>
          <a:lstStyle>
            <a:lvl1pPr marL="0" indent="0">
              <a:buFontTx/>
              <a:buNone/>
              <a:defRPr sz="1800"/>
            </a:lvl1pPr>
          </a:lstStyle>
          <a:p>
            <a:pPr lvl="0"/>
            <a:r>
              <a:rPr lang="en-US" noProof="0" smtClean="0"/>
              <a:t>Click icon to add picture</a:t>
            </a:r>
            <a:endParaRPr lang="en-US" noProof="0" dirty="0"/>
          </a:p>
        </p:txBody>
      </p:sp>
      <p:sp>
        <p:nvSpPr>
          <p:cNvPr id="9" name="Picture Placeholder 15"/>
          <p:cNvSpPr>
            <a:spLocks noGrp="1"/>
          </p:cNvSpPr>
          <p:nvPr>
            <p:ph type="pic" sz="quarter" idx="14"/>
          </p:nvPr>
        </p:nvSpPr>
        <p:spPr>
          <a:xfrm>
            <a:off x="2285999" y="0"/>
            <a:ext cx="2271889" cy="2809875"/>
          </a:xfrm>
          <a:prstGeom prst="rect">
            <a:avLst/>
          </a:prstGeom>
        </p:spPr>
        <p:txBody>
          <a:bodyPr vert="horz"/>
          <a:lstStyle>
            <a:lvl1pPr marL="0" indent="0">
              <a:buFontTx/>
              <a:buNone/>
              <a:defRPr sz="1800"/>
            </a:lvl1pPr>
          </a:lstStyle>
          <a:p>
            <a:pPr lvl="0"/>
            <a:r>
              <a:rPr lang="en-US" noProof="0" smtClean="0"/>
              <a:t>Click icon to add picture</a:t>
            </a:r>
            <a:endParaRPr lang="en-US" noProof="0" dirty="0"/>
          </a:p>
        </p:txBody>
      </p:sp>
      <p:sp>
        <p:nvSpPr>
          <p:cNvPr id="10" name="Picture Placeholder 15"/>
          <p:cNvSpPr>
            <a:spLocks noGrp="1"/>
          </p:cNvSpPr>
          <p:nvPr>
            <p:ph type="pic" sz="quarter" idx="15"/>
          </p:nvPr>
        </p:nvSpPr>
        <p:spPr>
          <a:xfrm>
            <a:off x="4571999" y="0"/>
            <a:ext cx="2271889" cy="2809875"/>
          </a:xfrm>
          <a:prstGeom prst="rect">
            <a:avLst/>
          </a:prstGeom>
        </p:spPr>
        <p:txBody>
          <a:bodyPr vert="horz"/>
          <a:lstStyle>
            <a:lvl1pPr marL="0" indent="0">
              <a:buFontTx/>
              <a:buNone/>
              <a:defRPr sz="1800"/>
            </a:lvl1pPr>
          </a:lstStyle>
          <a:p>
            <a:pPr lvl="0"/>
            <a:r>
              <a:rPr lang="en-US" noProof="0" smtClean="0"/>
              <a:t>Click icon to add picture</a:t>
            </a:r>
            <a:endParaRPr lang="en-US" noProof="0" dirty="0"/>
          </a:p>
        </p:txBody>
      </p:sp>
      <p:sp>
        <p:nvSpPr>
          <p:cNvPr id="11" name="Picture Placeholder 15"/>
          <p:cNvSpPr>
            <a:spLocks noGrp="1"/>
          </p:cNvSpPr>
          <p:nvPr>
            <p:ph type="pic" sz="quarter" idx="16"/>
          </p:nvPr>
        </p:nvSpPr>
        <p:spPr>
          <a:xfrm>
            <a:off x="6857999" y="0"/>
            <a:ext cx="2315683" cy="2809875"/>
          </a:xfrm>
          <a:prstGeom prst="rect">
            <a:avLst/>
          </a:prstGeom>
        </p:spPr>
        <p:txBody>
          <a:bodyPr vert="horz"/>
          <a:lstStyle>
            <a:lvl1pPr marL="0" indent="0">
              <a:buFontTx/>
              <a:buNone/>
              <a:defRPr sz="1800"/>
            </a:lvl1pPr>
          </a:lstStyle>
          <a:p>
            <a:pPr lvl="0"/>
            <a:r>
              <a:rPr lang="en-US" noProof="0" smtClean="0"/>
              <a:t>Click icon to add picture</a:t>
            </a:r>
            <a:endParaRPr lang="en-US" noProof="0" dirty="0"/>
          </a:p>
        </p:txBody>
      </p:sp>
      <p:sp>
        <p:nvSpPr>
          <p:cNvPr id="12" name="Rectangle 2"/>
          <p:cNvSpPr>
            <a:spLocks noGrp="1" noChangeArrowheads="1"/>
          </p:cNvSpPr>
          <p:nvPr>
            <p:ph type="ctrTitle"/>
          </p:nvPr>
        </p:nvSpPr>
        <p:spPr>
          <a:xfrm>
            <a:off x="450912" y="3157836"/>
            <a:ext cx="7909316" cy="765053"/>
          </a:xfrm>
          <a:prstGeom prst="rect">
            <a:avLst/>
          </a:prstGeom>
        </p:spPr>
        <p:txBody>
          <a:bodyPr/>
          <a:lstStyle>
            <a:lvl1pPr algn="l">
              <a:lnSpc>
                <a:spcPct val="90000"/>
              </a:lnSpc>
              <a:defRPr sz="2800" b="1">
                <a:solidFill>
                  <a:schemeClr val="bg1"/>
                </a:solidFill>
                <a:latin typeface="+mn-lt"/>
              </a:defRPr>
            </a:lvl1pPr>
          </a:lstStyle>
          <a:p>
            <a:r>
              <a:rPr lang="en-US" smtClean="0"/>
              <a:t>Click to edit Master title style</a:t>
            </a:r>
            <a:endParaRPr lang="en-US" dirty="0"/>
          </a:p>
        </p:txBody>
      </p:sp>
      <p:sp>
        <p:nvSpPr>
          <p:cNvPr id="13" name="Rectangle 3"/>
          <p:cNvSpPr>
            <a:spLocks noGrp="1" noChangeArrowheads="1"/>
          </p:cNvSpPr>
          <p:nvPr>
            <p:ph type="subTitle" idx="1"/>
          </p:nvPr>
        </p:nvSpPr>
        <p:spPr>
          <a:xfrm>
            <a:off x="450913" y="4165407"/>
            <a:ext cx="7909316" cy="429768"/>
          </a:xfrm>
          <a:prstGeom prst="rect">
            <a:avLst/>
          </a:prstGeom>
        </p:spPr>
        <p:txBody>
          <a:bodyPr/>
          <a:lstStyle>
            <a:lvl1pPr marL="0" indent="0">
              <a:lnSpc>
                <a:spcPct val="90000"/>
              </a:lnSpc>
              <a:buFont typeface="Wingdings" pitchFamily="28" charset="2"/>
              <a:buNone/>
              <a:defRPr sz="2000" b="0" baseline="0">
                <a:solidFill>
                  <a:srgbClr val="FFFFFF"/>
                </a:solidFill>
                <a:latin typeface="Verdana"/>
                <a:cs typeface="Verdana"/>
              </a:defRPr>
            </a:lvl1pPr>
          </a:lstStyle>
          <a:p>
            <a:r>
              <a:rPr lang="en-US" smtClean="0"/>
              <a:t>Click to edit Master subtitle style</a:t>
            </a:r>
            <a:endParaRPr lang="en-US" dirty="0"/>
          </a:p>
        </p:txBody>
      </p:sp>
      <p:sp>
        <p:nvSpPr>
          <p:cNvPr id="16" name="Text Placeholder 15"/>
          <p:cNvSpPr>
            <a:spLocks noGrp="1"/>
          </p:cNvSpPr>
          <p:nvPr>
            <p:ph type="body" sz="quarter" idx="17"/>
          </p:nvPr>
        </p:nvSpPr>
        <p:spPr>
          <a:xfrm>
            <a:off x="442206" y="4887456"/>
            <a:ext cx="7918022" cy="378005"/>
          </a:xfrm>
          <a:prstGeom prst="rect">
            <a:avLst/>
          </a:prstGeom>
        </p:spPr>
        <p:txBody>
          <a:bodyPr vert="horz"/>
          <a:lstStyle>
            <a:lvl1pPr marL="0" indent="0">
              <a:buFontTx/>
              <a:buNone/>
              <a:defRPr sz="1600">
                <a:solidFill>
                  <a:schemeClr val="bg1"/>
                </a:solidFill>
                <a:latin typeface="Verdana"/>
              </a:defRPr>
            </a:lvl1pPr>
          </a:lstStyle>
          <a:p>
            <a:pPr lvl="0"/>
            <a:r>
              <a:rPr lang="en-US" smtClean="0"/>
              <a:t>Click to edit Master text styles</a:t>
            </a:r>
          </a:p>
        </p:txBody>
      </p:sp>
      <p:sp>
        <p:nvSpPr>
          <p:cNvPr id="15" name="Date Placeholder 1"/>
          <p:cNvSpPr>
            <a:spLocks noGrp="1"/>
          </p:cNvSpPr>
          <p:nvPr>
            <p:ph type="dt" sz="half" idx="18"/>
          </p:nvPr>
        </p:nvSpPr>
        <p:spPr>
          <a:xfrm>
            <a:off x="865188" y="6356350"/>
            <a:ext cx="1643062" cy="365125"/>
          </a:xfrm>
          <a:prstGeom prst="rect">
            <a:avLst/>
          </a:prstGeom>
        </p:spPr>
        <p:txBody>
          <a:bodyPr/>
          <a:lstStyle>
            <a:lvl1pPr>
              <a:defRPr/>
            </a:lvl1pPr>
          </a:lstStyle>
          <a:p>
            <a:pPr>
              <a:defRPr/>
            </a:pPr>
            <a:fld id="{DBC75D95-CBCA-4DBC-BA7B-63D7C5561840}" type="datetimeFigureOut">
              <a:rPr lang="en-US"/>
              <a:pPr>
                <a:defRPr/>
              </a:pPr>
              <a:t>3/14/2014</a:t>
            </a:fld>
            <a:endParaRPr lang="en-US"/>
          </a:p>
        </p:txBody>
      </p:sp>
      <p:sp>
        <p:nvSpPr>
          <p:cNvPr id="17" name="Slide Number Placeholder 2"/>
          <p:cNvSpPr>
            <a:spLocks noGrp="1"/>
          </p:cNvSpPr>
          <p:nvPr>
            <p:ph type="sldNum" sz="quarter" idx="19"/>
          </p:nvPr>
        </p:nvSpPr>
        <p:spPr>
          <a:xfrm>
            <a:off x="444500" y="6356350"/>
            <a:ext cx="358775" cy="365125"/>
          </a:xfrm>
          <a:prstGeom prst="rect">
            <a:avLst/>
          </a:prstGeom>
        </p:spPr>
        <p:txBody>
          <a:bodyPr/>
          <a:lstStyle>
            <a:lvl1pPr>
              <a:defRPr/>
            </a:lvl1pPr>
          </a:lstStyle>
          <a:p>
            <a:pPr>
              <a:defRPr/>
            </a:pPr>
            <a:fld id="{E3CFD8B0-81CD-45DD-B9ED-FAB6EB1DEE07}" type="slidenum">
              <a:rPr lang="en-US"/>
              <a:pPr>
                <a:defRPr/>
              </a:pPr>
              <a:t>‹#›</a:t>
            </a:fld>
            <a:endParaRPr lang="en-US"/>
          </a:p>
        </p:txBody>
      </p:sp>
    </p:spTree>
    <p:extLst>
      <p:ext uri="{BB962C8B-B14F-4D97-AF65-F5344CB8AC3E}">
        <p14:creationId xmlns:p14="http://schemas.microsoft.com/office/powerpoint/2010/main" val="22262866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nten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366889" y="197555"/>
            <a:ext cx="8381999" cy="1030112"/>
          </a:xfrm>
          <a:prstGeom prst="rect">
            <a:avLst/>
          </a:prstGeom>
        </p:spPr>
        <p:txBody>
          <a:bodyPr anchor="ctr" anchorCtr="0"/>
          <a:lstStyle>
            <a:lvl1pPr algn="l">
              <a:defRPr sz="3200" b="1">
                <a:solidFill>
                  <a:schemeClr val="bg1"/>
                </a:solidFill>
                <a:latin typeface="Verdana"/>
                <a:cs typeface="Verdana"/>
              </a:defRPr>
            </a:lvl1pPr>
          </a:lstStyle>
          <a:p>
            <a:r>
              <a:rPr lang="en-US" smtClean="0"/>
              <a:t>Click to edit Master title style</a:t>
            </a:r>
            <a:endParaRPr lang="en-US" dirty="0"/>
          </a:p>
        </p:txBody>
      </p:sp>
      <p:sp>
        <p:nvSpPr>
          <p:cNvPr id="7" name="Content Placeholder 3"/>
          <p:cNvSpPr>
            <a:spLocks noGrp="1"/>
          </p:cNvSpPr>
          <p:nvPr>
            <p:ph sz="half" idx="11"/>
          </p:nvPr>
        </p:nvSpPr>
        <p:spPr>
          <a:xfrm>
            <a:off x="366889" y="1644952"/>
            <a:ext cx="8381999" cy="4366381"/>
          </a:xfrm>
          <a:prstGeom prst="rect">
            <a:avLst/>
          </a:prstGeom>
          <a:ln>
            <a:noFill/>
          </a:ln>
        </p:spPr>
        <p:txBody>
          <a:bodyPr/>
          <a:lstStyle>
            <a:lvl1pPr marL="342900" indent="-342900">
              <a:spcBef>
                <a:spcPts val="1800"/>
              </a:spcBef>
              <a:buSzPct val="135000"/>
              <a:buFontTx/>
              <a:buBlip>
                <a:blip r:embed="rId3"/>
              </a:buBlip>
              <a:defRPr sz="2200" b="0" baseline="0">
                <a:solidFill>
                  <a:srgbClr val="000000"/>
                </a:solidFill>
                <a:latin typeface="Verdana"/>
                <a:cs typeface="Verdana"/>
              </a:defRPr>
            </a:lvl1pPr>
            <a:lvl2pPr marL="594360" indent="-182880">
              <a:spcBef>
                <a:spcPts val="1000"/>
              </a:spcBef>
              <a:buClr>
                <a:schemeClr val="tx1">
                  <a:lumMod val="50000"/>
                  <a:lumOff val="50000"/>
                </a:schemeClr>
              </a:buClr>
              <a:buFont typeface="Lucida Grande"/>
              <a:buChar char="–"/>
              <a:defRPr sz="1800" baseline="0"/>
            </a:lvl2pPr>
            <a:lvl3pPr marL="822960" indent="-182880">
              <a:spcBef>
                <a:spcPts val="800"/>
              </a:spcBef>
              <a:buClr>
                <a:schemeClr val="tx1">
                  <a:lumMod val="50000"/>
                  <a:lumOff val="50000"/>
                </a:schemeClr>
              </a:buClr>
              <a:buFont typeface="Lucida Grande"/>
              <a:buChar char="–"/>
              <a:defRPr sz="1800" baseline="0"/>
            </a:lvl3pPr>
            <a:lvl4pPr marL="1051560" indent="-182880">
              <a:spcBef>
                <a:spcPts val="800"/>
              </a:spcBef>
              <a:buClr>
                <a:schemeClr val="tx1">
                  <a:lumMod val="50000"/>
                  <a:lumOff val="50000"/>
                </a:schemeClr>
              </a:buClr>
              <a:defRPr sz="1500" baseline="0"/>
            </a:lvl4pPr>
            <a:lvl5pPr marL="1234440" indent="-182880">
              <a:spcBef>
                <a:spcPts val="800"/>
              </a:spcBef>
              <a:buClr>
                <a:schemeClr val="tx1">
                  <a:lumMod val="50000"/>
                  <a:lumOff val="50000"/>
                </a:schemeClr>
              </a:buClr>
              <a:buFont typeface="Wingdings" charset="2"/>
              <a:buChar char="§"/>
              <a:defRPr sz="1400" baseline="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6" name="Date Placeholder 1"/>
          <p:cNvSpPr>
            <a:spLocks noGrp="1"/>
          </p:cNvSpPr>
          <p:nvPr>
            <p:ph type="dt" sz="half" idx="12"/>
          </p:nvPr>
        </p:nvSpPr>
        <p:spPr>
          <a:xfrm>
            <a:off x="865188" y="6356350"/>
            <a:ext cx="1643062" cy="365125"/>
          </a:xfrm>
          <a:prstGeom prst="rect">
            <a:avLst/>
          </a:prstGeom>
        </p:spPr>
        <p:txBody>
          <a:bodyPr/>
          <a:lstStyle>
            <a:lvl1pPr>
              <a:defRPr/>
            </a:lvl1pPr>
          </a:lstStyle>
          <a:p>
            <a:pPr>
              <a:defRPr/>
            </a:pPr>
            <a:fld id="{5F833F57-1A17-4CBF-A51E-194D65E1C9D7}" type="datetimeFigureOut">
              <a:rPr lang="en-US"/>
              <a:pPr>
                <a:defRPr/>
              </a:pPr>
              <a:t>3/14/2014</a:t>
            </a:fld>
            <a:endParaRPr lang="en-US"/>
          </a:p>
        </p:txBody>
      </p:sp>
      <p:sp>
        <p:nvSpPr>
          <p:cNvPr id="8" name="Slide Number Placeholder 2"/>
          <p:cNvSpPr>
            <a:spLocks noGrp="1"/>
          </p:cNvSpPr>
          <p:nvPr>
            <p:ph type="sldNum" sz="quarter" idx="13"/>
          </p:nvPr>
        </p:nvSpPr>
        <p:spPr>
          <a:xfrm>
            <a:off x="444500" y="6356350"/>
            <a:ext cx="358775" cy="365125"/>
          </a:xfrm>
          <a:prstGeom prst="rect">
            <a:avLst/>
          </a:prstGeom>
        </p:spPr>
        <p:txBody>
          <a:bodyPr/>
          <a:lstStyle>
            <a:lvl1pPr>
              <a:defRPr/>
            </a:lvl1pPr>
          </a:lstStyle>
          <a:p>
            <a:pPr>
              <a:defRPr/>
            </a:pPr>
            <a:fld id="{77C5A639-091A-4078-8541-956D445D7D69}" type="slidenum">
              <a:rPr lang="en-US"/>
              <a:pPr>
                <a:defRPr/>
              </a:pPr>
              <a:t>‹#›</a:t>
            </a:fld>
            <a:endParaRPr lang="en-US"/>
          </a:p>
        </p:txBody>
      </p:sp>
    </p:spTree>
    <p:extLst>
      <p:ext uri="{BB962C8B-B14F-4D97-AF65-F5344CB8AC3E}">
        <p14:creationId xmlns:p14="http://schemas.microsoft.com/office/powerpoint/2010/main" val="9810562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30250" y="1905000"/>
            <a:ext cx="7681913" cy="1523495"/>
          </a:xfrm>
        </p:spPr>
        <p:txBody>
          <a:bodyPr>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730249" y="4344988"/>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722313" y="1905000"/>
            <a:ext cx="8040688" cy="193899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369219" y="649805"/>
            <a:ext cx="7043208" cy="1523494"/>
          </a:xfrm>
        </p:spPr>
        <p:txBody>
          <a:bodyPr anchor="ctr" anchorCtr="0">
            <a:noAutofit/>
          </a:bodyPr>
          <a:lstStyle>
            <a:lvl1pPr>
              <a:lnSpc>
                <a:spcPct val="90000"/>
              </a:lnSpc>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68955" y="4344988"/>
            <a:ext cx="7043208"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22049" y="2355850"/>
            <a:ext cx="7690114" cy="1384994"/>
          </a:xfrm>
        </p:spPr>
        <p:txBody>
          <a:bodyPr anchor="t" anchorCtr="0">
            <a:noAutofit/>
            <a:scene3d>
              <a:camera prst="orthographicFront"/>
              <a:lightRig rig="flat" dir="t"/>
            </a:scene3d>
            <a:sp3d extrusionH="88900" contourW="2540">
              <a:bevelT w="38100" h="31750"/>
              <a:contourClr>
                <a:srgbClr val="F4A234"/>
              </a:contourClr>
            </a:sp3d>
          </a:bodyPr>
          <a:lstStyle>
            <a:lvl1pPr marL="0" indent="0" algn="l">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mn-lt"/>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381000" y="1411552"/>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3.xml"/><Relationship Id="rId1" Type="http://schemas.openxmlformats.org/officeDocument/2006/relationships/slideLayout" Target="../slideLayouts/slideLayout18.xml"/><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135969"/>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7" r:id="rId13"/>
    <p:sldLayoutId id="2147484028" r:id="rId14"/>
  </p:sldLayoutIdLst>
  <p:transition>
    <p:fade/>
  </p:transition>
  <p:hf hdr="0" ft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396875" indent="-396875" algn="l" defTabSz="914363" rtl="0" eaLnBrk="1" latinLnBrk="0" hangingPunct="1">
        <a:lnSpc>
          <a:spcPct val="90000"/>
        </a:lnSpc>
        <a:spcBef>
          <a:spcPct val="20000"/>
        </a:spcBef>
        <a:buFontTx/>
        <a:buBlip>
          <a:blip r:embed="rId17"/>
        </a:buBlip>
        <a:defRPr sz="3200" kern="1200">
          <a:solidFill>
            <a:schemeClr val="tx1"/>
          </a:solidFill>
          <a:latin typeface="+mn-lt"/>
          <a:ea typeface="+mn-ea"/>
          <a:cs typeface="+mn-cs"/>
        </a:defRPr>
      </a:lvl1pPr>
      <a:lvl2pPr marL="914400" indent="-396875" algn="l" defTabSz="914363" rtl="0" eaLnBrk="1" latinLnBrk="0" hangingPunct="1">
        <a:lnSpc>
          <a:spcPct val="90000"/>
        </a:lnSpc>
        <a:spcBef>
          <a:spcPct val="20000"/>
        </a:spcBef>
        <a:buFontTx/>
        <a:buBlip>
          <a:blip r:embed="rId18"/>
        </a:buBlip>
        <a:defRPr sz="2800" kern="1200">
          <a:solidFill>
            <a:schemeClr val="tx1"/>
          </a:solidFill>
          <a:latin typeface="+mn-lt"/>
          <a:ea typeface="+mn-ea"/>
          <a:cs typeface="+mn-cs"/>
        </a:defRPr>
      </a:lvl2pPr>
      <a:lvl3pPr marL="1258888" indent="-344488" algn="l" defTabSz="914363" rtl="0" eaLnBrk="1" latinLnBrk="0" hangingPunct="1">
        <a:lnSpc>
          <a:spcPct val="90000"/>
        </a:lnSpc>
        <a:spcBef>
          <a:spcPct val="20000"/>
        </a:spcBef>
        <a:buFontTx/>
        <a:buBlip>
          <a:blip r:embed="rId18"/>
        </a:buBlip>
        <a:defRPr sz="2400" kern="1200">
          <a:solidFill>
            <a:schemeClr val="tx1"/>
          </a:solidFill>
          <a:latin typeface="+mn-lt"/>
          <a:ea typeface="+mn-ea"/>
          <a:cs typeface="+mn-cs"/>
        </a:defRPr>
      </a:lvl3pPr>
      <a:lvl4pPr marL="1604963" indent="-346075" algn="l" defTabSz="914363" rtl="0" eaLnBrk="1" latinLnBrk="0" hangingPunct="1">
        <a:lnSpc>
          <a:spcPct val="90000"/>
        </a:lnSpc>
        <a:spcBef>
          <a:spcPct val="20000"/>
        </a:spcBef>
        <a:buFontTx/>
        <a:buBlip>
          <a:blip r:embed="rId18"/>
        </a:buBlip>
        <a:defRPr sz="2400" kern="1200">
          <a:solidFill>
            <a:schemeClr val="tx1"/>
          </a:solidFill>
          <a:latin typeface="+mn-lt"/>
          <a:ea typeface="+mn-ea"/>
          <a:cs typeface="+mn-cs"/>
        </a:defRPr>
      </a:lvl4pPr>
      <a:lvl5pPr marL="1941513" indent="-336550" algn="l" defTabSz="914363" rtl="0" eaLnBrk="1" latinLnBrk="0" hangingPunct="1">
        <a:lnSpc>
          <a:spcPct val="90000"/>
        </a:lnSpc>
        <a:spcBef>
          <a:spcPct val="20000"/>
        </a:spcBef>
        <a:buFontTx/>
        <a:buBlip>
          <a:blip r:embed="rId18"/>
        </a:buBlip>
        <a:defRPr sz="2400" kern="1200">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6"/>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Lst>
  <p:transition>
    <p:fade/>
  </p:transition>
  <p:hf hdr="0" ftr="0" dt="0"/>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descr="white rectangle.png"/>
          <p:cNvPicPr>
            <a:picLocks noChangeAspect="1"/>
          </p:cNvPicPr>
          <p:nvPr/>
        </p:nvPicPr>
        <p:blipFill>
          <a:blip r:embed="rId4"/>
          <a:srcRect b="10453"/>
          <a:stretch>
            <a:fillRect/>
          </a:stretch>
        </p:blipFill>
        <p:spPr>
          <a:xfrm>
            <a:off x="0" y="1299706"/>
            <a:ext cx="9144000" cy="5558294"/>
          </a:xfrm>
          <a:prstGeom prst="rect">
            <a:avLst/>
          </a:prstGeom>
        </p:spPr>
      </p:pic>
      <p:sp>
        <p:nvSpPr>
          <p:cNvPr id="2" name="Title Placeholder 1"/>
          <p:cNvSpPr>
            <a:spLocks noGrp="1"/>
          </p:cNvSpPr>
          <p:nvPr>
            <p:ph type="title"/>
          </p:nvPr>
        </p:nvSpPr>
        <p:spPr>
          <a:xfrm>
            <a:off x="381000" y="230188"/>
            <a:ext cx="838200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722312" y="1905000"/>
            <a:ext cx="8040688" cy="2108269"/>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4026" r:id="rId1"/>
  </p:sldLayoutIdLst>
  <p:transition>
    <p:fade/>
  </p:transition>
  <p:hf hdr="0" ftr="0" dt="0"/>
  <p:txStyles>
    <p:titleStyle>
      <a:lvl1pPr algn="l" defTabSz="914363" rtl="0" eaLnBrk="1" latinLnBrk="0" hangingPunct="1">
        <a:lnSpc>
          <a:spcPct val="90000"/>
        </a:lnSpc>
        <a:spcBef>
          <a:spcPct val="0"/>
        </a:spcBef>
        <a:buNone/>
        <a:defRPr lang="en-US" sz="4800" b="0" kern="1200" cap="none" spc="-125"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3000" b="1" kern="1200">
          <a:solidFill>
            <a:schemeClr val="tx1"/>
          </a:solidFill>
          <a:latin typeface="Courier New" pitchFamily="49" charset="0"/>
          <a:ea typeface="+mn-ea"/>
          <a:cs typeface="Courier New" pitchFamily="49" charset="0"/>
        </a:defRPr>
      </a:lvl1pPr>
      <a:lvl2pPr marL="384954" indent="-7937" algn="l" defTabSz="914363" rtl="0" eaLnBrk="1" latinLnBrk="0" hangingPunct="1">
        <a:lnSpc>
          <a:spcPct val="90000"/>
        </a:lnSpc>
        <a:spcBef>
          <a:spcPct val="20000"/>
        </a:spcBef>
        <a:buFont typeface="Arial" pitchFamily="34" charset="0"/>
        <a:buNone/>
        <a:defRPr sz="2800" b="1" kern="1200">
          <a:solidFill>
            <a:schemeClr val="tx1"/>
          </a:solidFill>
          <a:latin typeface="Courier New" pitchFamily="49" charset="0"/>
          <a:ea typeface="+mn-ea"/>
          <a:cs typeface="Courier New" pitchFamily="49" charset="0"/>
        </a:defRPr>
      </a:lvl2pPr>
      <a:lvl3pPr marL="761970"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3pPr>
      <a:lvl4pPr marL="1094009" indent="7937"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4pPr>
      <a:lvl5pPr marL="1426047" indent="0" algn="l" defTabSz="914363" rtl="0" eaLnBrk="1" latinLnBrk="0" hangingPunct="1">
        <a:lnSpc>
          <a:spcPct val="90000"/>
        </a:lnSpc>
        <a:spcBef>
          <a:spcPct val="20000"/>
        </a:spcBef>
        <a:buFont typeface="Arial" pitchFamily="34" charset="0"/>
        <a:buNone/>
        <a:defRPr sz="2400" b="1" kern="1200">
          <a:solidFill>
            <a:schemeClr val="tx1"/>
          </a:solidFill>
          <a:latin typeface="Courier New" pitchFamily="49" charset="0"/>
          <a:ea typeface="+mn-ea"/>
          <a:cs typeface="Courier New"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7.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8.jp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40.png"/><Relationship Id="rId7" Type="http://schemas.openxmlformats.org/officeDocument/2006/relationships/image" Target="../media/image43.jpeg"/><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42.jpeg"/><Relationship Id="rId5" Type="http://schemas.openxmlformats.org/officeDocument/2006/relationships/image" Target="../media/image36.gif"/><Relationship Id="rId10" Type="http://schemas.openxmlformats.org/officeDocument/2006/relationships/image" Target="../media/image38.jpg"/><Relationship Id="rId4" Type="http://schemas.openxmlformats.org/officeDocument/2006/relationships/image" Target="../media/image41.gif"/><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gif"/><Relationship Id="rId1" Type="http://schemas.openxmlformats.org/officeDocument/2006/relationships/slideLayout" Target="../slideLayouts/slideLayout4.xml"/><Relationship Id="rId4" Type="http://schemas.openxmlformats.org/officeDocument/2006/relationships/image" Target="../media/image4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www.ieee.org/education_careers/index.html"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mentoring.ieee.org/ementor/" TargetMode="External"/><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9.jpg"/></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gif"/><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jpeg"/></Relationships>
</file>

<file path=ppt/slides/_rels/slide3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hyperlink" Target="http://aspire.swe.org/" TargetMode="External"/><Relationship Id="rId3" Type="http://schemas.openxmlformats.org/officeDocument/2006/relationships/hyperlink" Target="mailto:schueller@comcast.net" TargetMode="External"/><Relationship Id="rId7" Type="http://schemas.openxmlformats.org/officeDocument/2006/relationships/hyperlink" Target="http://www.sweboston.org/" TargetMode="External"/><Relationship Id="rId12" Type="http://schemas.openxmlformats.org/officeDocument/2006/relationships/hyperlink" Target="http://www.indeed.co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www.swe.org/" TargetMode="External"/><Relationship Id="rId11" Type="http://schemas.openxmlformats.org/officeDocument/2006/relationships/hyperlink" Target="http://www.dice.com/" TargetMode="External"/><Relationship Id="rId5" Type="http://schemas.openxmlformats.org/officeDocument/2006/relationships/hyperlink" Target="http://www.ieee.org/membership_services/membership/women/index.html" TargetMode="External"/><Relationship Id="rId10" Type="http://schemas.openxmlformats.org/officeDocument/2006/relationships/hyperlink" Target="http://www.linkedin.com/" TargetMode="External"/><Relationship Id="rId4" Type="http://schemas.openxmlformats.org/officeDocument/2006/relationships/hyperlink" Target="http://www.ieee.org/" TargetMode="External"/><Relationship Id="rId9" Type="http://schemas.openxmlformats.org/officeDocument/2006/relationships/hyperlink" Target="http://www.asq.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www.bostonwie.org/"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4.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057400"/>
            <a:ext cx="7772400" cy="2144422"/>
          </a:xfrm>
        </p:spPr>
        <p:txBody>
          <a:bodyPr>
            <a:normAutofit fontScale="90000"/>
          </a:bodyPr>
          <a:lstStyle/>
          <a:p>
            <a:pPr algn="ctr"/>
            <a:r>
              <a:rPr lang="en-US" sz="4900" dirty="0"/>
              <a:t>Professional Development – </a:t>
            </a:r>
            <a:br>
              <a:rPr lang="en-US" sz="4900" dirty="0"/>
            </a:br>
            <a:r>
              <a:rPr lang="en-US" sz="4900" dirty="0"/>
              <a:t>Continuing Education and Skills </a:t>
            </a:r>
            <a:r>
              <a:rPr lang="en-US" sz="4900" dirty="0" smtClean="0"/>
              <a:t>Development</a:t>
            </a:r>
            <a:r>
              <a:rPr lang="en-US" sz="4800" dirty="0" smtClean="0"/>
              <a:t/>
            </a:r>
            <a:br>
              <a:rPr lang="en-US" sz="4800" dirty="0" smtClean="0"/>
            </a:br>
            <a:endParaRPr lang="en-US" sz="4800" dirty="0"/>
          </a:p>
        </p:txBody>
      </p:sp>
      <p:sp>
        <p:nvSpPr>
          <p:cNvPr id="3" name="Subtitle 2"/>
          <p:cNvSpPr>
            <a:spLocks noGrp="1"/>
          </p:cNvSpPr>
          <p:nvPr>
            <p:ph type="subTitle" idx="1"/>
          </p:nvPr>
        </p:nvSpPr>
        <p:spPr>
          <a:xfrm>
            <a:off x="609600" y="4114800"/>
            <a:ext cx="8077200" cy="2590800"/>
          </a:xfrm>
        </p:spPr>
        <p:txBody>
          <a:bodyPr>
            <a:noAutofit/>
          </a:bodyPr>
          <a:lstStyle/>
          <a:p>
            <a:pPr algn="ctr"/>
            <a:r>
              <a:rPr lang="en-US"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Susan Chaisson Schueller</a:t>
            </a:r>
          </a:p>
          <a:p>
            <a:pPr algn="ctr">
              <a:lnSpc>
                <a:spcPct val="100000"/>
              </a:lnSpc>
            </a:pPr>
            <a:endParaRPr lang="en-US" sz="24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endParaRPr>
          </a:p>
          <a:p>
            <a:pPr algn="ctr">
              <a:lnSpc>
                <a:spcPct val="100000"/>
              </a:lnSpc>
            </a:pPr>
            <a:r>
              <a:rPr lang="en-US" sz="24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9th </a:t>
            </a:r>
            <a:r>
              <a:rPr lang="en-US" sz="24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Annual IEEE Information Technology Professional </a:t>
            </a:r>
            <a:r>
              <a:rPr lang="en-US" sz="24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Conference</a:t>
            </a:r>
            <a:endParaRPr lang="en-US" sz="24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endParaRPr>
          </a:p>
          <a:p>
            <a:pPr algn="ctr">
              <a:lnSpc>
                <a:spcPct val="100000"/>
              </a:lnSpc>
            </a:pPr>
            <a:r>
              <a:rPr lang="en-US" sz="24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Trenton Computer </a:t>
            </a:r>
            <a:r>
              <a:rPr lang="en-US" sz="24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Festival</a:t>
            </a:r>
            <a:endParaRPr lang="en-US" sz="24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endParaRPr>
          </a:p>
          <a:p>
            <a:pPr algn="ctr">
              <a:lnSpc>
                <a:spcPct val="100000"/>
              </a:lnSpc>
            </a:pPr>
            <a:r>
              <a:rPr lang="en-US" sz="24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The College of New </a:t>
            </a:r>
            <a:r>
              <a:rPr lang="en-US" sz="2400" spc="-150" dirty="0"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Jersey</a:t>
            </a:r>
          </a:p>
          <a:p>
            <a:pPr algn="ctr">
              <a:lnSpc>
                <a:spcPct val="100000"/>
              </a:lnSpc>
            </a:pPr>
            <a:endParaRPr lang="en-US" sz="24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endParaRPr>
          </a:p>
          <a:p>
            <a:pPr algn="ctr">
              <a:lnSpc>
                <a:spcPct val="100000"/>
              </a:lnSpc>
            </a:pPr>
            <a:r>
              <a:rPr lang="en-US" sz="2400" spc="-15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March 15, 2014</a:t>
            </a:r>
          </a:p>
        </p:txBody>
      </p:sp>
      <p:pic>
        <p:nvPicPr>
          <p:cNvPr id="6" name="Picture 5" descr="C:\Users\DSoll\Pictures\IEEE_Comp_Soc.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2443" y="471268"/>
            <a:ext cx="2271713" cy="1257300"/>
          </a:xfrm>
          <a:prstGeom prst="rect">
            <a:avLst/>
          </a:prstGeom>
          <a:noFill/>
          <a:ln>
            <a:no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186" y="364112"/>
            <a:ext cx="1171575" cy="1471613"/>
          </a:xfrm>
          <a:prstGeom prst="rect">
            <a:avLst/>
          </a:prstGeom>
        </p:spPr>
      </p:pic>
    </p:spTree>
    <p:extLst>
      <p:ext uri="{BB962C8B-B14F-4D97-AF65-F5344CB8AC3E}">
        <p14:creationId xmlns:p14="http://schemas.microsoft.com/office/powerpoint/2010/main" val="623000368"/>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…but sometimes I had a little hesitation for learning new technology</a:t>
            </a:r>
            <a:endParaRPr lang="en-US"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81200" y="1600200"/>
            <a:ext cx="5188541" cy="407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10</a:t>
            </a:fld>
            <a:endParaRPr lang="en-US"/>
          </a:p>
        </p:txBody>
      </p:sp>
    </p:spTree>
    <p:extLst>
      <p:ext uri="{BB962C8B-B14F-4D97-AF65-F5344CB8AC3E}">
        <p14:creationId xmlns:p14="http://schemas.microsoft.com/office/powerpoint/2010/main" val="3982181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A Drive to Learn and Achieve </a:t>
            </a:r>
            <a:br>
              <a:rPr lang="en-US" dirty="0" smtClean="0"/>
            </a:br>
            <a:r>
              <a:rPr lang="en-US" dirty="0" smtClean="0"/>
              <a:t>(thanks to my supportive parents)</a:t>
            </a:r>
            <a:endParaRPr lang="en-US" dirty="0"/>
          </a:p>
        </p:txBody>
      </p:sp>
      <p:sp>
        <p:nvSpPr>
          <p:cNvPr id="4" name="Slide Number Placeholder 3"/>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11</a:t>
            </a:fld>
            <a:endParaRPr lang="en-US"/>
          </a:p>
        </p:txBody>
      </p:sp>
      <p:sp>
        <p:nvSpPr>
          <p:cNvPr id="5" name="AutoShape 2" descr="https://sphotos-a.xx.fbcdn.net/hphotos-frc1/392364_2510857445402_316183511_n.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sphotos-a.xx.fbcdn.net/hphotos-frc1/392364_2510857445402_316183511_n.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800" y="2140525"/>
            <a:ext cx="2992582" cy="3825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550" t="2947" r="11686" b="1093"/>
          <a:stretch/>
        </p:blipFill>
        <p:spPr bwMode="auto">
          <a:xfrm>
            <a:off x="5174671" y="1835727"/>
            <a:ext cx="2119745" cy="4123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99628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First Step into a Career in Technology</a:t>
            </a:r>
            <a:r>
              <a:rPr lang="en-US" sz="3100" dirty="0" smtClean="0"/>
              <a:t/>
            </a:r>
            <a:br>
              <a:rPr lang="en-US" sz="3100" dirty="0" smtClean="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7000" y="990600"/>
            <a:ext cx="3200400" cy="3544584"/>
          </a:xfrm>
        </p:spPr>
      </p:pic>
      <p:sp>
        <p:nvSpPr>
          <p:cNvPr id="5" name="Slide Number Placeholder 4"/>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12</a:t>
            </a:fld>
            <a:endParaRPr lang="en-US"/>
          </a:p>
        </p:txBody>
      </p:sp>
      <p:sp>
        <p:nvSpPr>
          <p:cNvPr id="7" name="TextBox 6"/>
          <p:cNvSpPr txBox="1"/>
          <p:nvPr/>
        </p:nvSpPr>
        <p:spPr>
          <a:xfrm>
            <a:off x="609600" y="4724400"/>
            <a:ext cx="7848600" cy="1877437"/>
          </a:xfrm>
          <a:prstGeom prst="rect">
            <a:avLst/>
          </a:prstGeom>
          <a:noFill/>
        </p:spPr>
        <p:txBody>
          <a:bodyPr wrap="square" rtlCol="0">
            <a:spAutoFit/>
          </a:bodyPr>
          <a:lstStyle/>
          <a:p>
            <a:pPr marL="396875" indent="-396875" defTabSz="914363">
              <a:lnSpc>
                <a:spcPct val="90000"/>
              </a:lnSpc>
              <a:spcBef>
                <a:spcPct val="20000"/>
              </a:spcBef>
              <a:buBlip>
                <a:blip r:embed="rId3"/>
              </a:buBlip>
            </a:pPr>
            <a:r>
              <a:rPr lang="en-US" sz="2000" dirty="0"/>
              <a:t>I received my BS in Computer Science in the 1980s – always need to keep </a:t>
            </a:r>
            <a:r>
              <a:rPr lang="en-US" sz="2000" dirty="0" smtClean="0"/>
              <a:t>my career skill </a:t>
            </a:r>
            <a:r>
              <a:rPr lang="en-US" sz="2000" dirty="0"/>
              <a:t>set up-to-date </a:t>
            </a:r>
            <a:r>
              <a:rPr lang="en-US" sz="2000" dirty="0" smtClean="0"/>
              <a:t>in order to succeed and stay competitive</a:t>
            </a:r>
          </a:p>
          <a:p>
            <a:pPr marL="396875" indent="-396875" defTabSz="914363">
              <a:lnSpc>
                <a:spcPct val="90000"/>
              </a:lnSpc>
              <a:spcBef>
                <a:spcPct val="20000"/>
              </a:spcBef>
              <a:buFont typeface="Arial" panose="020B0604020202020204" pitchFamily="34" charset="0"/>
              <a:buChar char="•"/>
            </a:pPr>
            <a:endParaRPr lang="en-US" sz="2000" dirty="0"/>
          </a:p>
          <a:p>
            <a:pPr marL="396875" indent="-396875" defTabSz="914363">
              <a:lnSpc>
                <a:spcPct val="90000"/>
              </a:lnSpc>
              <a:spcBef>
                <a:spcPct val="20000"/>
              </a:spcBef>
              <a:buBlip>
                <a:blip r:embed="rId3"/>
              </a:buBlip>
            </a:pPr>
            <a:r>
              <a:rPr lang="en-US" sz="2000" dirty="0" smtClean="0"/>
              <a:t>There </a:t>
            </a:r>
            <a:r>
              <a:rPr lang="en-US" sz="2000" dirty="0"/>
              <a:t>are many more career </a:t>
            </a:r>
            <a:r>
              <a:rPr lang="en-US" sz="2000" dirty="0" smtClean="0"/>
              <a:t>and educational resources </a:t>
            </a:r>
            <a:r>
              <a:rPr lang="en-US" sz="2000" dirty="0"/>
              <a:t>available now than back then, thanks to </a:t>
            </a:r>
            <a:r>
              <a:rPr lang="en-US" sz="2000" dirty="0" smtClean="0"/>
              <a:t>the Internet</a:t>
            </a:r>
            <a:endParaRPr lang="en-US" sz="2000" dirty="0"/>
          </a:p>
        </p:txBody>
      </p:sp>
    </p:spTree>
    <p:extLst>
      <p:ext uri="{BB962C8B-B14F-4D97-AF65-F5344CB8AC3E}">
        <p14:creationId xmlns:p14="http://schemas.microsoft.com/office/powerpoint/2010/main" val="42354866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Career in Technology</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9200" y="990600"/>
            <a:ext cx="3048000" cy="2285160"/>
          </a:xfrm>
        </p:spPr>
      </p:pic>
      <p:sp>
        <p:nvSpPr>
          <p:cNvPr id="4" name="Slide Number Placeholder 3"/>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13</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29000"/>
            <a:ext cx="3810000" cy="21828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295400"/>
            <a:ext cx="3846910" cy="4878512"/>
          </a:xfrm>
          <a:prstGeom prst="rect">
            <a:avLst/>
          </a:prstGeom>
        </p:spPr>
      </p:pic>
      <p:sp>
        <p:nvSpPr>
          <p:cNvPr id="9" name="TextBox 8"/>
          <p:cNvSpPr txBox="1"/>
          <p:nvPr/>
        </p:nvSpPr>
        <p:spPr>
          <a:xfrm>
            <a:off x="685800" y="5650692"/>
            <a:ext cx="5029200" cy="1046440"/>
          </a:xfrm>
          <a:prstGeom prst="rect">
            <a:avLst/>
          </a:prstGeom>
          <a:noFill/>
        </p:spPr>
        <p:txBody>
          <a:bodyPr wrap="square" rtlCol="0">
            <a:spAutoFit/>
          </a:bodyPr>
          <a:lstStyle/>
          <a:p>
            <a:pPr marL="396875" indent="-396875" defTabSz="914363">
              <a:lnSpc>
                <a:spcPct val="90000"/>
              </a:lnSpc>
              <a:spcBef>
                <a:spcPct val="20000"/>
              </a:spcBef>
              <a:buBlip>
                <a:blip r:embed="rId5"/>
              </a:buBlip>
            </a:pPr>
            <a:r>
              <a:rPr lang="en-US" sz="2000" dirty="0"/>
              <a:t>Work hard</a:t>
            </a:r>
          </a:p>
          <a:p>
            <a:pPr marL="396875" indent="-396875" defTabSz="914363">
              <a:lnSpc>
                <a:spcPct val="90000"/>
              </a:lnSpc>
              <a:spcBef>
                <a:spcPct val="20000"/>
              </a:spcBef>
              <a:buBlip>
                <a:blip r:embed="rId5"/>
              </a:buBlip>
            </a:pPr>
            <a:r>
              <a:rPr lang="en-US" sz="2000" dirty="0"/>
              <a:t>Have fun</a:t>
            </a:r>
          </a:p>
          <a:p>
            <a:pPr marL="396875" indent="-396875" defTabSz="914363">
              <a:lnSpc>
                <a:spcPct val="90000"/>
              </a:lnSpc>
              <a:spcBef>
                <a:spcPct val="20000"/>
              </a:spcBef>
              <a:buBlip>
                <a:blip r:embed="rId5"/>
              </a:buBlip>
            </a:pPr>
            <a:r>
              <a:rPr lang="en-US" sz="2000" dirty="0"/>
              <a:t>Remember </a:t>
            </a:r>
            <a:r>
              <a:rPr lang="en-US" sz="2000" dirty="0" smtClean="0"/>
              <a:t>(and Apply) Lessons </a:t>
            </a:r>
            <a:r>
              <a:rPr lang="en-US" sz="2000" dirty="0"/>
              <a:t>Learned</a:t>
            </a:r>
            <a:endParaRPr lang="en-US" sz="2000" dirty="0"/>
          </a:p>
        </p:txBody>
      </p:sp>
    </p:spTree>
    <p:extLst>
      <p:ext uri="{BB962C8B-B14F-4D97-AF65-F5344CB8AC3E}">
        <p14:creationId xmlns:p14="http://schemas.microsoft.com/office/powerpoint/2010/main" val="350197688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Keeping up with Technology and </a:t>
            </a:r>
            <a:br>
              <a:rPr lang="en-US" dirty="0" smtClean="0"/>
            </a:br>
            <a:r>
              <a:rPr lang="en-US" dirty="0" smtClean="0"/>
              <a:t>Skills Development</a:t>
            </a:r>
            <a:endParaRPr lang="en-US" dirty="0"/>
          </a:p>
        </p:txBody>
      </p:sp>
      <p:sp>
        <p:nvSpPr>
          <p:cNvPr id="3" name="Content Placeholder 2"/>
          <p:cNvSpPr>
            <a:spLocks noGrp="1"/>
          </p:cNvSpPr>
          <p:nvPr>
            <p:ph idx="1"/>
          </p:nvPr>
        </p:nvSpPr>
        <p:spPr>
          <a:xfrm>
            <a:off x="457200" y="1905000"/>
            <a:ext cx="8229600" cy="4495800"/>
          </a:xfrm>
        </p:spPr>
        <p:txBody>
          <a:bodyPr>
            <a:normAutofit fontScale="92500" lnSpcReduction="20000"/>
          </a:bodyPr>
          <a:lstStyle/>
          <a:p>
            <a:r>
              <a:rPr lang="en-US" sz="3600" dirty="0"/>
              <a:t>O</a:t>
            </a:r>
            <a:r>
              <a:rPr lang="en-US" sz="3600" dirty="0" smtClean="0"/>
              <a:t>ngoing </a:t>
            </a:r>
            <a:r>
              <a:rPr lang="en-US" sz="3600" dirty="0"/>
              <a:t>education </a:t>
            </a:r>
            <a:endParaRPr lang="en-US" sz="3600" dirty="0" smtClean="0"/>
          </a:p>
          <a:p>
            <a:pPr lvl="1"/>
            <a:r>
              <a:rPr lang="en-US" dirty="0" smtClean="0"/>
              <a:t>Short-term courses</a:t>
            </a:r>
          </a:p>
          <a:p>
            <a:pPr lvl="2"/>
            <a:r>
              <a:rPr lang="en-US" dirty="0" smtClean="0"/>
              <a:t>On-line </a:t>
            </a:r>
            <a:r>
              <a:rPr lang="en-US" dirty="0" smtClean="0"/>
              <a:t>and classroom </a:t>
            </a:r>
            <a:r>
              <a:rPr lang="en-US" dirty="0" smtClean="0"/>
              <a:t>training</a:t>
            </a:r>
            <a:endParaRPr lang="en-US" dirty="0" smtClean="0"/>
          </a:p>
          <a:p>
            <a:pPr lvl="1"/>
            <a:r>
              <a:rPr lang="en-US" dirty="0" smtClean="0"/>
              <a:t>Degree </a:t>
            </a:r>
            <a:r>
              <a:rPr lang="en-US" dirty="0" smtClean="0"/>
              <a:t>programs</a:t>
            </a:r>
          </a:p>
          <a:p>
            <a:pPr lvl="2"/>
            <a:r>
              <a:rPr lang="en-US" dirty="0" smtClean="0"/>
              <a:t>IT and related disciplines</a:t>
            </a:r>
            <a:endParaRPr lang="en-US" dirty="0" smtClean="0"/>
          </a:p>
          <a:p>
            <a:pPr lvl="1"/>
            <a:r>
              <a:rPr lang="en-US" dirty="0" smtClean="0"/>
              <a:t>Certification </a:t>
            </a:r>
            <a:r>
              <a:rPr lang="en-US" dirty="0"/>
              <a:t>and </a:t>
            </a:r>
            <a:r>
              <a:rPr lang="en-US" dirty="0" smtClean="0"/>
              <a:t>renewals</a:t>
            </a:r>
          </a:p>
          <a:p>
            <a:pPr lvl="2"/>
            <a:r>
              <a:rPr lang="en-US" dirty="0" smtClean="0"/>
              <a:t>e.g. Computer forensics certificate programs</a:t>
            </a:r>
            <a:endParaRPr lang="en-US" dirty="0" smtClean="0"/>
          </a:p>
          <a:p>
            <a:pPr lvl="1"/>
            <a:r>
              <a:rPr lang="en-US" dirty="0" smtClean="0"/>
              <a:t>Self-paced training</a:t>
            </a:r>
          </a:p>
          <a:p>
            <a:pPr lvl="2"/>
            <a:r>
              <a:rPr lang="en-US" dirty="0" smtClean="0"/>
              <a:t>Webinars</a:t>
            </a:r>
          </a:p>
          <a:p>
            <a:pPr lvl="2"/>
            <a:r>
              <a:rPr lang="en-US" dirty="0" smtClean="0"/>
              <a:t>YouTube</a:t>
            </a:r>
            <a:endParaRPr lang="en-US" dirty="0" smtClean="0"/>
          </a:p>
          <a:p>
            <a:r>
              <a:rPr lang="en-US" dirty="0" smtClean="0"/>
              <a:t>Learning never ends</a:t>
            </a:r>
          </a:p>
          <a:p>
            <a:r>
              <a:rPr lang="en-US" dirty="0" smtClean="0"/>
              <a:t>“</a:t>
            </a:r>
            <a:r>
              <a:rPr lang="en-US" dirty="0" err="1" smtClean="0"/>
              <a:t>Ancora</a:t>
            </a:r>
            <a:r>
              <a:rPr lang="en-US" dirty="0" smtClean="0"/>
              <a:t> </a:t>
            </a:r>
            <a:r>
              <a:rPr lang="en-US" dirty="0" err="1" smtClean="0"/>
              <a:t>Imparo</a:t>
            </a:r>
            <a:r>
              <a:rPr lang="en-US" dirty="0" smtClean="0"/>
              <a:t>” (“I am still learning”) ~ Michelangelo, in his 80s</a:t>
            </a:r>
            <a:endParaRPr lang="en-US" dirty="0"/>
          </a:p>
        </p:txBody>
      </p:sp>
      <p:sp>
        <p:nvSpPr>
          <p:cNvPr id="4" name="Slide Number Placeholder 3"/>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14</a:t>
            </a:fld>
            <a:endParaRPr lang="en-US"/>
          </a:p>
        </p:txBody>
      </p:sp>
    </p:spTree>
    <p:extLst>
      <p:ext uri="{BB962C8B-B14F-4D97-AF65-F5344CB8AC3E}">
        <p14:creationId xmlns:p14="http://schemas.microsoft.com/office/powerpoint/2010/main" val="30657623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lgn="ctr"/>
            <a:r>
              <a:rPr lang="en-US" dirty="0"/>
              <a:t>Overcoming challenges during pursuit of </a:t>
            </a:r>
            <a:r>
              <a:rPr lang="en-US" dirty="0" smtClean="0"/>
              <a:t>career and learning</a:t>
            </a:r>
            <a:endParaRPr lang="en-US" dirty="0"/>
          </a:p>
        </p:txBody>
      </p:sp>
      <p:sp>
        <p:nvSpPr>
          <p:cNvPr id="3" name="Content Placeholder 2"/>
          <p:cNvSpPr>
            <a:spLocks noGrp="1"/>
          </p:cNvSpPr>
          <p:nvPr>
            <p:ph idx="1"/>
          </p:nvPr>
        </p:nvSpPr>
        <p:spPr>
          <a:xfrm>
            <a:off x="381000" y="1412875"/>
            <a:ext cx="8382000" cy="4893647"/>
          </a:xfrm>
        </p:spPr>
        <p:txBody>
          <a:bodyPr/>
          <a:lstStyle/>
          <a:p>
            <a:r>
              <a:rPr lang="en-US" dirty="0" smtClean="0"/>
              <a:t>Layoffs/downsizing</a:t>
            </a:r>
          </a:p>
          <a:p>
            <a:pPr lvl="1"/>
            <a:r>
              <a:rPr lang="en-US" dirty="0" smtClean="0"/>
              <a:t>Keep an eye on what other opportunities are out there – be prepared </a:t>
            </a:r>
            <a:endParaRPr lang="en-US" dirty="0" smtClean="0"/>
          </a:p>
          <a:p>
            <a:r>
              <a:rPr lang="en-US" dirty="0" smtClean="0"/>
              <a:t>Life changes</a:t>
            </a:r>
          </a:p>
          <a:p>
            <a:pPr lvl="1"/>
            <a:r>
              <a:rPr lang="en-US" dirty="0" smtClean="0"/>
              <a:t>Build your support system ahead of time</a:t>
            </a:r>
          </a:p>
          <a:p>
            <a:r>
              <a:rPr lang="en-US" dirty="0" smtClean="0"/>
              <a:t>Take a break from the computer, turn off the TV</a:t>
            </a:r>
          </a:p>
          <a:p>
            <a:pPr lvl="1"/>
            <a:r>
              <a:rPr lang="en-US" dirty="0" smtClean="0"/>
              <a:t>Fresh air, water, exercise</a:t>
            </a:r>
          </a:p>
          <a:p>
            <a:pPr lvl="1"/>
            <a:r>
              <a:rPr lang="en-US" dirty="0" smtClean="0"/>
              <a:t>Focus on positives and build on them</a:t>
            </a:r>
          </a:p>
          <a:p>
            <a:r>
              <a:rPr lang="en-US" dirty="0" smtClean="0"/>
              <a:t>Refresh an old skill </a:t>
            </a:r>
          </a:p>
          <a:p>
            <a:r>
              <a:rPr lang="en-US" dirty="0"/>
              <a:t>K</a:t>
            </a:r>
            <a:r>
              <a:rPr lang="en-US" dirty="0" smtClean="0"/>
              <a:t>eep your mind active and challenged </a:t>
            </a:r>
          </a:p>
        </p:txBody>
      </p:sp>
      <p:sp>
        <p:nvSpPr>
          <p:cNvPr id="4" name="Slide Number Placeholder 3"/>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15</a:t>
            </a:fld>
            <a:endParaRPr lang="en-US" dirty="0"/>
          </a:p>
        </p:txBody>
      </p:sp>
    </p:spTree>
    <p:extLst>
      <p:ext uri="{BB962C8B-B14F-4D97-AF65-F5344CB8AC3E}">
        <p14:creationId xmlns:p14="http://schemas.microsoft.com/office/powerpoint/2010/main" val="31883859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329595"/>
          </a:xfrm>
        </p:spPr>
        <p:txBody>
          <a:bodyPr/>
          <a:lstStyle/>
          <a:p>
            <a:r>
              <a:rPr lang="en-US" dirty="0"/>
              <a:t>Overcoming challenges during pursuit of career and learning</a:t>
            </a:r>
          </a:p>
        </p:txBody>
      </p:sp>
      <p:sp>
        <p:nvSpPr>
          <p:cNvPr id="3" name="Content Placeholder 2"/>
          <p:cNvSpPr>
            <a:spLocks noGrp="1"/>
          </p:cNvSpPr>
          <p:nvPr>
            <p:ph idx="1"/>
          </p:nvPr>
        </p:nvSpPr>
        <p:spPr>
          <a:xfrm>
            <a:off x="381000" y="1828800"/>
            <a:ext cx="8382000" cy="5084469"/>
          </a:xfrm>
        </p:spPr>
        <p:txBody>
          <a:bodyPr/>
          <a:lstStyle/>
          <a:p>
            <a:r>
              <a:rPr lang="en-US" dirty="0" smtClean="0"/>
              <a:t>Find used </a:t>
            </a:r>
            <a:r>
              <a:rPr lang="en-US" dirty="0"/>
              <a:t>books at Amazon, local library book sales</a:t>
            </a:r>
          </a:p>
          <a:p>
            <a:r>
              <a:rPr lang="en-US" dirty="0"/>
              <a:t>Use your local library </a:t>
            </a:r>
            <a:endParaRPr lang="en-US" dirty="0" smtClean="0"/>
          </a:p>
          <a:p>
            <a:pPr lvl="1"/>
            <a:r>
              <a:rPr lang="en-US" dirty="0" smtClean="0"/>
              <a:t>Libraries have more than just books</a:t>
            </a:r>
          </a:p>
          <a:p>
            <a:pPr lvl="2"/>
            <a:r>
              <a:rPr lang="en-US" dirty="0" smtClean="0"/>
              <a:t>Industry periodicals</a:t>
            </a:r>
          </a:p>
          <a:p>
            <a:pPr lvl="2"/>
            <a:r>
              <a:rPr lang="en-US" dirty="0" smtClean="0"/>
              <a:t>Computer equipment</a:t>
            </a:r>
          </a:p>
          <a:p>
            <a:pPr lvl="2"/>
            <a:r>
              <a:rPr lang="en-US" dirty="0" smtClean="0"/>
              <a:t>Job search tools and resources</a:t>
            </a:r>
          </a:p>
          <a:p>
            <a:pPr lvl="1"/>
            <a:r>
              <a:rPr lang="en-US" dirty="0" smtClean="0"/>
              <a:t>Available meeting rooms for interest groups</a:t>
            </a:r>
          </a:p>
          <a:p>
            <a:pPr lvl="1"/>
            <a:r>
              <a:rPr lang="en-US" dirty="0" smtClean="0"/>
              <a:t>Inter-library media sharing</a:t>
            </a:r>
          </a:p>
          <a:p>
            <a:pPr lvl="1"/>
            <a:endParaRPr lang="en-US" dirty="0"/>
          </a:p>
          <a:p>
            <a:endParaRPr lang="en-US" dirty="0"/>
          </a:p>
        </p:txBody>
      </p:sp>
      <p:sp>
        <p:nvSpPr>
          <p:cNvPr id="4" name="Rectangle 3"/>
          <p:cNvSpPr/>
          <p:nvPr/>
        </p:nvSpPr>
        <p:spPr>
          <a:xfrm>
            <a:off x="69773" y="5867400"/>
            <a:ext cx="418704" cy="369332"/>
          </a:xfrm>
          <a:prstGeom prst="rect">
            <a:avLst/>
          </a:prstGeom>
        </p:spPr>
        <p:txBody>
          <a:bodyPr wrap="none">
            <a:spAutoFit/>
          </a:bodyPr>
          <a:lstStyle/>
          <a:p>
            <a:fld id="{533FB7BF-C5B5-485B-A4DC-96F8BB546110}" type="slidenum">
              <a:rPr lang="en-US"/>
              <a:pPr/>
              <a:t>16</a:t>
            </a:fld>
            <a:endParaRPr lang="en-US" dirty="0"/>
          </a:p>
        </p:txBody>
      </p:sp>
    </p:spTree>
    <p:extLst>
      <p:ext uri="{BB962C8B-B14F-4D97-AF65-F5344CB8AC3E}">
        <p14:creationId xmlns:p14="http://schemas.microsoft.com/office/powerpoint/2010/main" val="23827177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Fear Not Your Challenges – </a:t>
            </a:r>
            <a:br>
              <a:rPr lang="en-US" dirty="0" smtClean="0"/>
            </a:br>
            <a:r>
              <a:rPr lang="en-US" dirty="0" smtClean="0"/>
              <a:t>“Spirit Never Broken”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0200"/>
            <a:ext cx="2343150" cy="3124200"/>
          </a:xfrm>
        </p:spPr>
      </p:pic>
      <p:sp>
        <p:nvSpPr>
          <p:cNvPr id="7" name="Slide Number Placeholder 6"/>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17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2209800"/>
            <a:ext cx="2438400" cy="3251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0745" y="2895600"/>
            <a:ext cx="2514600" cy="3352800"/>
          </a:xfrm>
          <a:prstGeom prst="rect">
            <a:avLst/>
          </a:prstGeom>
        </p:spPr>
      </p:pic>
      <p:sp>
        <p:nvSpPr>
          <p:cNvPr id="8" name="TextBox 7"/>
          <p:cNvSpPr txBox="1"/>
          <p:nvPr/>
        </p:nvSpPr>
        <p:spPr>
          <a:xfrm>
            <a:off x="914400" y="5602069"/>
            <a:ext cx="4724400" cy="707886"/>
          </a:xfrm>
          <a:prstGeom prst="rect">
            <a:avLst/>
          </a:prstGeom>
          <a:noFill/>
        </p:spPr>
        <p:txBody>
          <a:bodyPr wrap="square" rtlCol="0">
            <a:spAutoFit/>
          </a:bodyPr>
          <a:lstStyle/>
          <a:p>
            <a:pPr marL="344488" indent="-344488" defTabSz="914363">
              <a:lnSpc>
                <a:spcPct val="90000"/>
              </a:lnSpc>
              <a:spcBef>
                <a:spcPct val="20000"/>
              </a:spcBef>
              <a:buBlip>
                <a:blip r:embed="rId5"/>
              </a:buBlip>
            </a:pPr>
            <a:r>
              <a:rPr lang="en-US" sz="2000" dirty="0"/>
              <a:t>Focus on what you *can* do</a:t>
            </a:r>
          </a:p>
          <a:p>
            <a:pPr marL="344488" indent="-344488" defTabSz="914363">
              <a:lnSpc>
                <a:spcPct val="90000"/>
              </a:lnSpc>
              <a:spcBef>
                <a:spcPct val="20000"/>
              </a:spcBef>
              <a:buBlip>
                <a:blip r:embed="rId5"/>
              </a:buBlip>
            </a:pPr>
            <a:r>
              <a:rPr lang="en-US" sz="2000" dirty="0"/>
              <a:t>Celebrate milestones, big and small</a:t>
            </a:r>
            <a:endParaRPr lang="en-US" sz="2000" dirty="0"/>
          </a:p>
        </p:txBody>
      </p:sp>
    </p:spTree>
    <p:extLst>
      <p:ext uri="{BB962C8B-B14F-4D97-AF65-F5344CB8AC3E}">
        <p14:creationId xmlns:p14="http://schemas.microsoft.com/office/powerpoint/2010/main" val="179792434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School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2883" y="3124200"/>
            <a:ext cx="4064000" cy="3048000"/>
          </a:xfrm>
        </p:spPr>
      </p:pic>
      <p:sp>
        <p:nvSpPr>
          <p:cNvPr id="7" name="Slide Number Placeholder 6"/>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18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0" y="762000"/>
            <a:ext cx="3275215" cy="545869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5400" y="1295400"/>
            <a:ext cx="2667000" cy="1467917"/>
          </a:xfrm>
          <a:prstGeom prst="rect">
            <a:avLst/>
          </a:prstGeom>
        </p:spPr>
      </p:pic>
    </p:spTree>
    <p:extLst>
      <p:ext uri="{BB962C8B-B14F-4D97-AF65-F5344CB8AC3E}">
        <p14:creationId xmlns:p14="http://schemas.microsoft.com/office/powerpoint/2010/main" val="35803849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Never Too Late to Go Back to School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89764" y="3276600"/>
            <a:ext cx="4064000" cy="3048000"/>
          </a:xfrm>
        </p:spPr>
      </p:pic>
      <p:sp>
        <p:nvSpPr>
          <p:cNvPr id="3" name="Slide Number Placeholder 2"/>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19</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000" y="1563826"/>
            <a:ext cx="3962400" cy="2971800"/>
          </a:xfrm>
          <a:prstGeom prst="rect">
            <a:avLst/>
          </a:prstGeom>
        </p:spPr>
      </p:pic>
      <p:sp>
        <p:nvSpPr>
          <p:cNvPr id="6" name="TextBox 5"/>
          <p:cNvSpPr txBox="1"/>
          <p:nvPr/>
        </p:nvSpPr>
        <p:spPr>
          <a:xfrm>
            <a:off x="4724400" y="1295400"/>
            <a:ext cx="3962400" cy="2154436"/>
          </a:xfrm>
          <a:prstGeom prst="rect">
            <a:avLst/>
          </a:prstGeom>
          <a:noFill/>
        </p:spPr>
        <p:txBody>
          <a:bodyPr wrap="square" rtlCol="0">
            <a:spAutoFit/>
          </a:bodyPr>
          <a:lstStyle/>
          <a:p>
            <a:pPr marL="344488" indent="-344488" defTabSz="914363">
              <a:lnSpc>
                <a:spcPct val="90000"/>
              </a:lnSpc>
              <a:spcBef>
                <a:spcPct val="20000"/>
              </a:spcBef>
              <a:buBlip>
                <a:blip r:embed="rId4"/>
              </a:buBlip>
            </a:pPr>
            <a:r>
              <a:rPr lang="en-US" sz="2000" dirty="0"/>
              <a:t>Set </a:t>
            </a:r>
            <a:r>
              <a:rPr lang="en-US" sz="2000" dirty="0"/>
              <a:t>smaller</a:t>
            </a:r>
            <a:r>
              <a:rPr lang="en-US" sz="2000" dirty="0"/>
              <a:t>, achievable goals as you step toward your larger goal</a:t>
            </a:r>
          </a:p>
          <a:p>
            <a:pPr marL="344488" indent="-344488" defTabSz="914363">
              <a:lnSpc>
                <a:spcPct val="90000"/>
              </a:lnSpc>
              <a:spcBef>
                <a:spcPct val="20000"/>
              </a:spcBef>
              <a:buBlip>
                <a:blip r:embed="rId4"/>
              </a:buBlip>
            </a:pPr>
            <a:r>
              <a:rPr lang="en-US" sz="2000" dirty="0"/>
              <a:t>Many technology schools offer advanced </a:t>
            </a:r>
            <a:r>
              <a:rPr lang="en-US" sz="2000" dirty="0" smtClean="0"/>
              <a:t>IT degrees  and certificates online</a:t>
            </a:r>
          </a:p>
          <a:p>
            <a:pPr marL="344488" indent="-344488" defTabSz="914363">
              <a:lnSpc>
                <a:spcPct val="90000"/>
              </a:lnSpc>
              <a:spcBef>
                <a:spcPct val="20000"/>
              </a:spcBef>
              <a:buBlip>
                <a:blip r:embed="rId4"/>
              </a:buBlip>
            </a:pPr>
            <a:r>
              <a:rPr lang="en-US" sz="2000" dirty="0" smtClean="0"/>
              <a:t>Keep certifications current</a:t>
            </a:r>
          </a:p>
          <a:p>
            <a:pPr marL="285750" indent="-285750">
              <a:buFont typeface="Arial" pitchFamily="34" charset="0"/>
              <a:buChar char="•"/>
            </a:pPr>
            <a:endParaRPr lang="en-US" dirty="0"/>
          </a:p>
        </p:txBody>
      </p:sp>
    </p:spTree>
    <p:extLst>
      <p:ext uri="{BB962C8B-B14F-4D97-AF65-F5344CB8AC3E}">
        <p14:creationId xmlns:p14="http://schemas.microsoft.com/office/powerpoint/2010/main" val="27246706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Agenda</a:t>
            </a:r>
            <a:endParaRPr lang="en-US" dirty="0"/>
          </a:p>
        </p:txBody>
      </p:sp>
      <p:sp>
        <p:nvSpPr>
          <p:cNvPr id="3" name="Content Placeholder 2"/>
          <p:cNvSpPr>
            <a:spLocks noGrp="1"/>
          </p:cNvSpPr>
          <p:nvPr>
            <p:ph idx="1"/>
          </p:nvPr>
        </p:nvSpPr>
        <p:spPr>
          <a:xfrm>
            <a:off x="457200" y="1371600"/>
            <a:ext cx="8229600" cy="5257800"/>
          </a:xfrm>
        </p:spPr>
        <p:txBody>
          <a:bodyPr>
            <a:normAutofit/>
          </a:bodyPr>
          <a:lstStyle/>
          <a:p>
            <a:pPr lvl="0"/>
            <a:r>
              <a:rPr lang="en-US" dirty="0" smtClean="0"/>
              <a:t>Background</a:t>
            </a:r>
          </a:p>
          <a:p>
            <a:pPr lvl="0"/>
            <a:r>
              <a:rPr lang="en-US" dirty="0" smtClean="0"/>
              <a:t>Keeping </a:t>
            </a:r>
            <a:r>
              <a:rPr lang="en-US" dirty="0"/>
              <a:t>up with technology and skills development through ongoing education </a:t>
            </a:r>
            <a:endParaRPr lang="en-US" dirty="0" smtClean="0"/>
          </a:p>
          <a:p>
            <a:pPr lvl="0"/>
            <a:r>
              <a:rPr lang="en-US" dirty="0" smtClean="0"/>
              <a:t>Overcoming </a:t>
            </a:r>
            <a:r>
              <a:rPr lang="en-US" dirty="0"/>
              <a:t>challenges during pursuit of further education </a:t>
            </a:r>
          </a:p>
          <a:p>
            <a:pPr lvl="0"/>
            <a:r>
              <a:rPr lang="en-US" dirty="0"/>
              <a:t>Diversifying skills </a:t>
            </a:r>
            <a:r>
              <a:rPr lang="en-US" dirty="0" smtClean="0"/>
              <a:t>(</a:t>
            </a:r>
            <a:r>
              <a:rPr lang="en-US" dirty="0"/>
              <a:t>wearing more than one hat)</a:t>
            </a:r>
          </a:p>
          <a:p>
            <a:pPr lvl="0"/>
            <a:r>
              <a:rPr lang="en-US" dirty="0"/>
              <a:t>Seeking a mentor, becoming a </a:t>
            </a:r>
            <a:r>
              <a:rPr lang="en-US" dirty="0" smtClean="0"/>
              <a:t>mentor</a:t>
            </a:r>
            <a:endParaRPr lang="en-US" dirty="0"/>
          </a:p>
          <a:p>
            <a:pPr lvl="0"/>
            <a:r>
              <a:rPr lang="en-US" dirty="0" smtClean="0"/>
              <a:t>Career and skill development</a:t>
            </a:r>
          </a:p>
          <a:p>
            <a:r>
              <a:rPr lang="en-US" dirty="0" smtClean="0"/>
              <a:t>Building confidence and validating knowledge</a:t>
            </a:r>
          </a:p>
          <a:p>
            <a:r>
              <a:rPr lang="en-US" dirty="0" smtClean="0"/>
              <a:t>Q&amp;A, Comments</a:t>
            </a:r>
            <a:endParaRPr lang="en-US" dirty="0"/>
          </a:p>
        </p:txBody>
      </p:sp>
      <p:sp>
        <p:nvSpPr>
          <p:cNvPr id="4" name="Slide Number Placeholder 3"/>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2</a:t>
            </a:fld>
            <a:endParaRPr lang="en-US"/>
          </a:p>
        </p:txBody>
      </p:sp>
    </p:spTree>
    <p:extLst>
      <p:ext uri="{BB962C8B-B14F-4D97-AF65-F5344CB8AC3E}">
        <p14:creationId xmlns:p14="http://schemas.microsoft.com/office/powerpoint/2010/main" val="1758474134"/>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a:t>
            </a:r>
            <a:r>
              <a:rPr lang="en-US" dirty="0" smtClean="0"/>
              <a:t>Stronger by Staying Focused</a:t>
            </a:r>
            <a:endParaRPr lang="en-US" dirty="0"/>
          </a:p>
        </p:txBody>
      </p:sp>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62400" y="1981200"/>
            <a:ext cx="1658541" cy="2211388"/>
          </a:xfrm>
        </p:spPr>
      </p:pic>
      <p:sp>
        <p:nvSpPr>
          <p:cNvPr id="6" name="Slide Number Placeholder 5"/>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20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50694"/>
            <a:ext cx="3314700" cy="4419600"/>
          </a:xfrm>
          <a:prstGeom prst="rect">
            <a:avLst/>
          </a:prstGeom>
        </p:spPr>
      </p:pic>
      <p:sp>
        <p:nvSpPr>
          <p:cNvPr id="7" name="TextBox 6"/>
          <p:cNvSpPr txBox="1"/>
          <p:nvPr/>
        </p:nvSpPr>
        <p:spPr>
          <a:xfrm>
            <a:off x="4114800" y="5181600"/>
            <a:ext cx="4495800" cy="1200329"/>
          </a:xfrm>
          <a:prstGeom prst="rect">
            <a:avLst/>
          </a:prstGeom>
          <a:noFill/>
        </p:spPr>
        <p:txBody>
          <a:bodyPr wrap="square" rtlCol="0">
            <a:spAutoFit/>
          </a:bodyPr>
          <a:lstStyle/>
          <a:p>
            <a:pPr marL="285750" indent="-285750">
              <a:buFont typeface="Arial" pitchFamily="34" charset="0"/>
              <a:buChar char="•"/>
            </a:pPr>
            <a:r>
              <a:rPr lang="en-US" dirty="0" smtClean="0"/>
              <a:t>Focus on your abilities, not your limitations</a:t>
            </a:r>
          </a:p>
          <a:p>
            <a:pPr marL="285750" indent="-285750">
              <a:buFont typeface="Arial" pitchFamily="34" charset="0"/>
              <a:buChar char="•"/>
            </a:pPr>
            <a:r>
              <a:rPr lang="en-US" dirty="0" smtClean="0"/>
              <a:t>Learn a new skill or </a:t>
            </a:r>
            <a:r>
              <a:rPr lang="en-US" dirty="0" smtClean="0"/>
              <a:t>hobby to strengthen your confidence</a:t>
            </a:r>
            <a:endParaRPr lang="en-US" dirty="0" smtClean="0"/>
          </a:p>
          <a:p>
            <a:pPr marL="285750" indent="-285750">
              <a:buFont typeface="Arial" pitchFamily="34" charset="0"/>
              <a:buChar char="•"/>
            </a:pPr>
            <a:r>
              <a:rPr lang="en-US" dirty="0" smtClean="0"/>
              <a:t>Teach others</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1816948"/>
            <a:ext cx="2821237" cy="2917248"/>
          </a:xfrm>
          <a:prstGeom prst="rect">
            <a:avLst/>
          </a:prstGeom>
        </p:spPr>
      </p:pic>
    </p:spTree>
    <p:extLst>
      <p:ext uri="{BB962C8B-B14F-4D97-AF65-F5344CB8AC3E}">
        <p14:creationId xmlns:p14="http://schemas.microsoft.com/office/powerpoint/2010/main" val="312811280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Back to Work – Consulting Gigs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34156" y="2362200"/>
            <a:ext cx="3171825" cy="1047750"/>
          </a:xfrm>
        </p:spPr>
      </p:pic>
      <p:sp>
        <p:nvSpPr>
          <p:cNvPr id="6" name="Slide Number Placeholder 5"/>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21</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828800"/>
            <a:ext cx="3651909" cy="24447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1754" y="4876800"/>
            <a:ext cx="4267200" cy="1066800"/>
          </a:xfrm>
          <a:prstGeom prst="rect">
            <a:avLst/>
          </a:prstGeom>
        </p:spPr>
      </p:pic>
    </p:spTree>
    <p:extLst>
      <p:ext uri="{BB962C8B-B14F-4D97-AF65-F5344CB8AC3E}">
        <p14:creationId xmlns:p14="http://schemas.microsoft.com/office/powerpoint/2010/main" val="11521111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Diversifying </a:t>
            </a:r>
            <a:r>
              <a:rPr lang="en-US" dirty="0" smtClean="0"/>
              <a:t>skills </a:t>
            </a:r>
            <a:br>
              <a:rPr lang="en-US" dirty="0" smtClean="0"/>
            </a:br>
            <a:r>
              <a:rPr lang="en-US" dirty="0" smtClean="0"/>
              <a:t>(wearing more than one hat)</a:t>
            </a:r>
            <a:endParaRPr lang="en-US" dirty="0"/>
          </a:p>
        </p:txBody>
      </p:sp>
      <p:sp>
        <p:nvSpPr>
          <p:cNvPr id="3" name="Content Placeholder 2"/>
          <p:cNvSpPr>
            <a:spLocks noGrp="1"/>
          </p:cNvSpPr>
          <p:nvPr>
            <p:ph idx="1"/>
          </p:nvPr>
        </p:nvSpPr>
        <p:spPr>
          <a:xfrm>
            <a:off x="381000" y="1447800"/>
            <a:ext cx="8382000" cy="6617196"/>
          </a:xfrm>
        </p:spPr>
        <p:txBody>
          <a:bodyPr/>
          <a:lstStyle/>
          <a:p>
            <a:r>
              <a:rPr lang="en-US" dirty="0" smtClean="0"/>
              <a:t>IT consulting offers opportunities to learn new skills</a:t>
            </a:r>
          </a:p>
          <a:p>
            <a:pPr lvl="1"/>
            <a:r>
              <a:rPr lang="en-US" dirty="0" smtClean="0"/>
              <a:t>E.g. learn a new programming language/software tool, built upon your cumulative knowledge</a:t>
            </a:r>
            <a:endParaRPr lang="en-US" dirty="0" smtClean="0"/>
          </a:p>
          <a:p>
            <a:pPr lvl="2"/>
            <a:r>
              <a:rPr lang="en-US" dirty="0" smtClean="0"/>
              <a:t>Note: </a:t>
            </a:r>
            <a:r>
              <a:rPr lang="en-US" dirty="0" smtClean="0"/>
              <a:t>There are consulting firms which offer competitive benefits</a:t>
            </a:r>
          </a:p>
          <a:p>
            <a:r>
              <a:rPr lang="en-US" dirty="0" smtClean="0"/>
              <a:t>Learn about diverse industries and applications</a:t>
            </a:r>
          </a:p>
          <a:p>
            <a:pPr lvl="1"/>
            <a:r>
              <a:rPr lang="en-US" dirty="0" smtClean="0"/>
              <a:t>Medical </a:t>
            </a:r>
          </a:p>
          <a:p>
            <a:pPr lvl="1"/>
            <a:r>
              <a:rPr lang="en-US" dirty="0" smtClean="0"/>
              <a:t>Academia </a:t>
            </a:r>
          </a:p>
          <a:p>
            <a:pPr lvl="1"/>
            <a:r>
              <a:rPr lang="en-US" dirty="0" smtClean="0"/>
              <a:t>Mobile</a:t>
            </a:r>
          </a:p>
          <a:p>
            <a:pPr lvl="1"/>
            <a:r>
              <a:rPr lang="en-US" dirty="0" smtClean="0"/>
              <a:t>Data Mining</a:t>
            </a:r>
          </a:p>
          <a:p>
            <a:pPr lvl="1"/>
            <a:r>
              <a:rPr lang="en-US" dirty="0" smtClean="0"/>
              <a:t>Cloud Computing</a:t>
            </a:r>
          </a:p>
          <a:p>
            <a:pPr lvl="2"/>
            <a:endParaRPr lang="en-US" dirty="0" smtClean="0"/>
          </a:p>
          <a:p>
            <a:pPr lvl="2"/>
            <a:endParaRPr lang="en-US" dirty="0" smtClean="0"/>
          </a:p>
          <a:p>
            <a:pPr lvl="2"/>
            <a:endParaRPr lang="en-US" dirty="0" smtClean="0"/>
          </a:p>
        </p:txBody>
      </p:sp>
      <p:sp>
        <p:nvSpPr>
          <p:cNvPr id="4" name="Slide Number Placeholder 3"/>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22</a:t>
            </a:fld>
            <a:endParaRPr lang="en-US"/>
          </a:p>
        </p:txBody>
      </p:sp>
    </p:spTree>
    <p:extLst>
      <p:ext uri="{BB962C8B-B14F-4D97-AF65-F5344CB8AC3E}">
        <p14:creationId xmlns:p14="http://schemas.microsoft.com/office/powerpoint/2010/main" val="5384227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Diversify Your Experience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7186" y="4273601"/>
            <a:ext cx="3174603" cy="914286"/>
          </a:xfrm>
        </p:spPr>
      </p:pic>
      <p:sp>
        <p:nvSpPr>
          <p:cNvPr id="12" name="Slide Number Placeholder 11"/>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23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567" y="5657872"/>
            <a:ext cx="2764968" cy="4572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05600" y="1157092"/>
            <a:ext cx="1717729" cy="162587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537" y="1582234"/>
            <a:ext cx="2347913" cy="77558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8600" y="1240448"/>
            <a:ext cx="1567900" cy="1556371"/>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52457" y="5626031"/>
            <a:ext cx="2634996" cy="520882"/>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71864" y="3278349"/>
            <a:ext cx="2636659" cy="539954"/>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1695" y="4344670"/>
            <a:ext cx="2108042" cy="843217"/>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9642" y="3151235"/>
            <a:ext cx="3392149" cy="848037"/>
          </a:xfrm>
          <a:prstGeom prst="rect">
            <a:avLst/>
          </a:prstGeom>
        </p:spPr>
      </p:pic>
    </p:spTree>
    <p:extLst>
      <p:ext uri="{BB962C8B-B14F-4D97-AF65-F5344CB8AC3E}">
        <p14:creationId xmlns:p14="http://schemas.microsoft.com/office/powerpoint/2010/main" val="13463429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Networking and Outreach</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15000" y="1206451"/>
            <a:ext cx="1752600" cy="2980485"/>
          </a:xfrm>
        </p:spPr>
      </p:pic>
      <p:sp>
        <p:nvSpPr>
          <p:cNvPr id="7" name="Slide Number Placeholder 6"/>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24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1371600"/>
            <a:ext cx="3265714" cy="26670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7612" y="4572000"/>
            <a:ext cx="5137404" cy="1222955"/>
          </a:xfrm>
          <a:prstGeom prst="rect">
            <a:avLst/>
          </a:prstGeom>
        </p:spPr>
      </p:pic>
    </p:spTree>
    <p:extLst>
      <p:ext uri="{BB962C8B-B14F-4D97-AF65-F5344CB8AC3E}">
        <p14:creationId xmlns:p14="http://schemas.microsoft.com/office/powerpoint/2010/main" val="33119545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	</a:t>
            </a:r>
            <a:endParaRPr lang="en-US" dirty="0"/>
          </a:p>
        </p:txBody>
      </p:sp>
      <p:sp>
        <p:nvSpPr>
          <p:cNvPr id="3" name="Content Placeholder 2"/>
          <p:cNvSpPr>
            <a:spLocks noGrp="1"/>
          </p:cNvSpPr>
          <p:nvPr>
            <p:ph idx="1"/>
          </p:nvPr>
        </p:nvSpPr>
        <p:spPr>
          <a:xfrm>
            <a:off x="381000" y="1412875"/>
            <a:ext cx="8382000" cy="5503045"/>
          </a:xfrm>
        </p:spPr>
        <p:txBody>
          <a:bodyPr/>
          <a:lstStyle/>
          <a:p>
            <a:r>
              <a:rPr lang="en-US" dirty="0" smtClean="0"/>
              <a:t>Be selective when networking on-line</a:t>
            </a:r>
          </a:p>
          <a:p>
            <a:pPr lvl="1"/>
            <a:r>
              <a:rPr lang="en-US" dirty="0" smtClean="0"/>
              <a:t>Don’t have to accept all Linked-In connection requests</a:t>
            </a:r>
          </a:p>
          <a:p>
            <a:r>
              <a:rPr lang="en-US" dirty="0" smtClean="0"/>
              <a:t>Keep your career profile professional</a:t>
            </a:r>
          </a:p>
          <a:p>
            <a:pPr lvl="1"/>
            <a:r>
              <a:rPr lang="en-US" dirty="0" smtClean="0"/>
              <a:t>Keep social networking separate</a:t>
            </a:r>
          </a:p>
          <a:p>
            <a:r>
              <a:rPr lang="en-US" dirty="0" smtClean="0"/>
              <a:t>Recommend and refer others – quid pro quo</a:t>
            </a:r>
          </a:p>
          <a:p>
            <a:r>
              <a:rPr lang="en-US" dirty="0"/>
              <a:t>Form an interest </a:t>
            </a:r>
            <a:r>
              <a:rPr lang="en-US" dirty="0" smtClean="0"/>
              <a:t>group</a:t>
            </a:r>
          </a:p>
          <a:p>
            <a:pPr lvl="1"/>
            <a:r>
              <a:rPr lang="en-US" dirty="0" smtClean="0"/>
              <a:t>Take the lead on moderating discussions</a:t>
            </a:r>
            <a:endParaRPr lang="en-US" dirty="0"/>
          </a:p>
          <a:p>
            <a:r>
              <a:rPr lang="en-US" dirty="0"/>
              <a:t>Sample </a:t>
            </a:r>
            <a:r>
              <a:rPr lang="en-US" dirty="0" smtClean="0"/>
              <a:t>some existing </a:t>
            </a:r>
            <a:r>
              <a:rPr lang="en-US" dirty="0"/>
              <a:t>interest </a:t>
            </a:r>
            <a:r>
              <a:rPr lang="en-US" dirty="0" smtClean="0"/>
              <a:t>groups</a:t>
            </a:r>
          </a:p>
          <a:p>
            <a:pPr lvl="1"/>
            <a:r>
              <a:rPr lang="en-US" dirty="0" smtClean="0"/>
              <a:t>Diversify your interests – be flexible</a:t>
            </a:r>
            <a:endParaRPr lang="en-US" dirty="0"/>
          </a:p>
          <a:p>
            <a:pPr marL="0" indent="0">
              <a:buNone/>
            </a:pPr>
            <a:endParaRPr lang="en-US" dirty="0"/>
          </a:p>
        </p:txBody>
      </p:sp>
      <p:sp>
        <p:nvSpPr>
          <p:cNvPr id="4" name="Slide Number Placeholder 6"/>
          <p:cNvSpPr txBox="1">
            <a:spLocks/>
          </p:cNvSpPr>
          <p:nvPr/>
        </p:nvSpPr>
        <p:spPr>
          <a:xfrm>
            <a:off x="0" y="5842000"/>
            <a:ext cx="21336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3FB7BF-C5B5-485B-A4DC-96F8BB546110}" type="slidenum">
              <a:rPr lang="en-US" smtClean="0"/>
              <a:pPr/>
              <a:t>25</a:t>
            </a:fld>
            <a:endParaRPr lang="en-US"/>
          </a:p>
        </p:txBody>
      </p:sp>
    </p:spTree>
    <p:extLst>
      <p:ext uri="{BB962C8B-B14F-4D97-AF65-F5344CB8AC3E}">
        <p14:creationId xmlns:p14="http://schemas.microsoft.com/office/powerpoint/2010/main" val="13910563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Career and Skill Development</a:t>
            </a:r>
            <a:endParaRPr lang="en-US" dirty="0"/>
          </a:p>
        </p:txBody>
      </p:sp>
      <p:sp>
        <p:nvSpPr>
          <p:cNvPr id="3" name="Content Placeholder 2"/>
          <p:cNvSpPr>
            <a:spLocks noGrp="1"/>
          </p:cNvSpPr>
          <p:nvPr>
            <p:ph idx="1"/>
          </p:nvPr>
        </p:nvSpPr>
        <p:spPr>
          <a:xfrm>
            <a:off x="381000" y="990600"/>
            <a:ext cx="8382000" cy="7657481"/>
          </a:xfrm>
        </p:spPr>
        <p:txBody>
          <a:bodyPr/>
          <a:lstStyle/>
          <a:p>
            <a:pPr lvl="0"/>
            <a:r>
              <a:rPr lang="en-US" dirty="0" smtClean="0"/>
              <a:t>Participate </a:t>
            </a:r>
            <a:r>
              <a:rPr lang="en-US" dirty="0"/>
              <a:t>in career and skill development workshops offered by professional organizations </a:t>
            </a:r>
            <a:endParaRPr lang="en-US" dirty="0" smtClean="0"/>
          </a:p>
          <a:p>
            <a:pPr lvl="1"/>
            <a:r>
              <a:rPr lang="en-US" dirty="0" smtClean="0"/>
              <a:t>Seek </a:t>
            </a:r>
            <a:r>
              <a:rPr lang="en-US" dirty="0"/>
              <a:t>opportunities available for both members and </a:t>
            </a:r>
            <a:r>
              <a:rPr lang="en-US" dirty="0" smtClean="0"/>
              <a:t>guests</a:t>
            </a:r>
          </a:p>
          <a:p>
            <a:pPr lvl="1"/>
            <a:r>
              <a:rPr lang="en-US" dirty="0" smtClean="0"/>
              <a:t>IEEE offers a wide variety of learning resources</a:t>
            </a:r>
          </a:p>
          <a:p>
            <a:pPr lvl="2">
              <a:buFont typeface="Arial" panose="020B0604020202020204" pitchFamily="34" charset="0"/>
              <a:buChar char="•"/>
            </a:pPr>
            <a:r>
              <a:rPr lang="en-US" dirty="0">
                <a:hlinkClick r:id="rId2"/>
              </a:rPr>
              <a:t>http://</a:t>
            </a:r>
            <a:r>
              <a:rPr lang="en-US" dirty="0" smtClean="0">
                <a:hlinkClick r:id="rId2"/>
              </a:rPr>
              <a:t>www.ieee.org/education_careers/index.html</a:t>
            </a:r>
            <a:endParaRPr lang="en-US" dirty="0" smtClean="0"/>
          </a:p>
          <a:p>
            <a:r>
              <a:rPr lang="en-US" dirty="0" smtClean="0"/>
              <a:t>Assess your skill set periodically and often</a:t>
            </a:r>
          </a:p>
          <a:p>
            <a:pPr lvl="1"/>
            <a:r>
              <a:rPr lang="en-US" dirty="0" smtClean="0"/>
              <a:t>Browse the job boards to see what skills are most </a:t>
            </a:r>
            <a:r>
              <a:rPr lang="en-US" dirty="0" smtClean="0"/>
              <a:t>in demand </a:t>
            </a:r>
          </a:p>
          <a:p>
            <a:pPr lvl="1"/>
            <a:r>
              <a:rPr lang="en-US" dirty="0" smtClean="0"/>
              <a:t>Audit a class vs. registering for a grade</a:t>
            </a:r>
          </a:p>
          <a:p>
            <a:r>
              <a:rPr lang="en-US" dirty="0" smtClean="0"/>
              <a:t>Cross-train on the job – learn what others do to understand the “big picture"</a:t>
            </a:r>
          </a:p>
          <a:p>
            <a:endParaRPr lang="en-US" dirty="0" smtClean="0"/>
          </a:p>
          <a:p>
            <a:endParaRPr lang="en-US" dirty="0" smtClean="0"/>
          </a:p>
          <a:p>
            <a:endParaRPr lang="en-US" dirty="0"/>
          </a:p>
          <a:p>
            <a:endParaRPr lang="en-US" dirty="0"/>
          </a:p>
        </p:txBody>
      </p:sp>
      <p:sp>
        <p:nvSpPr>
          <p:cNvPr id="4" name="Slide Number Placeholder 3"/>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26</a:t>
            </a:fld>
            <a:endParaRPr lang="en-US" dirty="0"/>
          </a:p>
        </p:txBody>
      </p:sp>
    </p:spTree>
    <p:extLst>
      <p:ext uri="{BB962C8B-B14F-4D97-AF65-F5344CB8AC3E}">
        <p14:creationId xmlns:p14="http://schemas.microsoft.com/office/powerpoint/2010/main" val="29031276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8"/>
            <a:ext cx="8382000" cy="1855893"/>
          </a:xfrm>
        </p:spPr>
        <p:txBody>
          <a:bodyPr/>
          <a:lstStyle/>
          <a:p>
            <a:pPr algn="ctr"/>
            <a:r>
              <a:rPr lang="en-US" sz="4300" dirty="0"/>
              <a:t>Building confidence and </a:t>
            </a:r>
            <a:r>
              <a:rPr lang="en-US" sz="4300" dirty="0" smtClean="0"/>
              <a:t/>
            </a:r>
            <a:br>
              <a:rPr lang="en-US" sz="4300" dirty="0" smtClean="0"/>
            </a:br>
            <a:r>
              <a:rPr lang="en-US" sz="4300" dirty="0" smtClean="0"/>
              <a:t>validating </a:t>
            </a:r>
            <a:r>
              <a:rPr lang="en-US" sz="4300" dirty="0" smtClean="0"/>
              <a:t>knowledge</a:t>
            </a:r>
            <a:r>
              <a:rPr lang="en-US" dirty="0"/>
              <a:t/>
            </a:r>
            <a:br>
              <a:rPr lang="en-US" dirty="0"/>
            </a:br>
            <a:endParaRPr lang="en-US" dirty="0"/>
          </a:p>
        </p:txBody>
      </p:sp>
      <p:sp>
        <p:nvSpPr>
          <p:cNvPr id="3" name="Content Placeholder 2"/>
          <p:cNvSpPr>
            <a:spLocks noGrp="1"/>
          </p:cNvSpPr>
          <p:nvPr>
            <p:ph idx="1"/>
          </p:nvPr>
        </p:nvSpPr>
        <p:spPr>
          <a:xfrm>
            <a:off x="685800" y="1412875"/>
            <a:ext cx="8077200" cy="5386090"/>
          </a:xfrm>
        </p:spPr>
        <p:txBody>
          <a:bodyPr/>
          <a:lstStyle/>
          <a:p>
            <a:r>
              <a:rPr lang="en-US" dirty="0" smtClean="0"/>
              <a:t>Research</a:t>
            </a:r>
            <a:endParaRPr lang="en-US" dirty="0" smtClean="0"/>
          </a:p>
          <a:p>
            <a:pPr lvl="1"/>
            <a:r>
              <a:rPr lang="en-US" dirty="0" smtClean="0"/>
              <a:t>Presentations</a:t>
            </a:r>
            <a:endParaRPr lang="en-US" dirty="0" smtClean="0"/>
          </a:p>
          <a:p>
            <a:pPr lvl="1"/>
            <a:r>
              <a:rPr lang="en-US" dirty="0" smtClean="0"/>
              <a:t>White Papers</a:t>
            </a:r>
          </a:p>
          <a:p>
            <a:pPr lvl="1"/>
            <a:r>
              <a:rPr lang="en-US" dirty="0" smtClean="0"/>
              <a:t>Journal </a:t>
            </a:r>
            <a:r>
              <a:rPr lang="en-US" dirty="0" smtClean="0"/>
              <a:t>articles</a:t>
            </a:r>
          </a:p>
          <a:p>
            <a:r>
              <a:rPr lang="en-US" dirty="0" smtClean="0"/>
              <a:t>Mentoring</a:t>
            </a:r>
          </a:p>
          <a:p>
            <a:pPr lvl="1"/>
            <a:r>
              <a:rPr lang="en-US" dirty="0" smtClean="0"/>
              <a:t>Find a mentor</a:t>
            </a:r>
          </a:p>
          <a:p>
            <a:pPr lvl="1"/>
            <a:r>
              <a:rPr lang="en-US" dirty="0" smtClean="0"/>
              <a:t>Be a mentor</a:t>
            </a:r>
          </a:p>
          <a:p>
            <a:r>
              <a:rPr lang="en-US" dirty="0" smtClean="0"/>
              <a:t>Go on interviews even if you aren’t looking</a:t>
            </a:r>
          </a:p>
          <a:p>
            <a:pPr lvl="1"/>
            <a:r>
              <a:rPr lang="en-US" dirty="0" smtClean="0"/>
              <a:t>Find out what skills are most in demand</a:t>
            </a:r>
          </a:p>
          <a:p>
            <a:pPr lvl="1"/>
            <a:r>
              <a:rPr lang="en-US" dirty="0" smtClean="0"/>
              <a:t>“Phone screens” are beneficial for self-assessment</a:t>
            </a:r>
            <a:endParaRPr lang="en-US" dirty="0"/>
          </a:p>
          <a:p>
            <a:endParaRPr lang="en-US" dirty="0"/>
          </a:p>
        </p:txBody>
      </p:sp>
      <p:sp>
        <p:nvSpPr>
          <p:cNvPr id="4" name="Rectangle 3"/>
          <p:cNvSpPr/>
          <p:nvPr/>
        </p:nvSpPr>
        <p:spPr>
          <a:xfrm>
            <a:off x="95448" y="5867400"/>
            <a:ext cx="418704" cy="369332"/>
          </a:xfrm>
          <a:prstGeom prst="rect">
            <a:avLst/>
          </a:prstGeom>
        </p:spPr>
        <p:txBody>
          <a:bodyPr wrap="none">
            <a:spAutoFit/>
          </a:bodyPr>
          <a:lstStyle/>
          <a:p>
            <a:fld id="{533FB7BF-C5B5-485B-A4DC-96F8BB546110}" type="slidenum">
              <a:rPr lang="en-US"/>
              <a:pPr/>
              <a:t>27</a:t>
            </a:fld>
            <a:endParaRPr lang="en-US" dirty="0"/>
          </a:p>
        </p:txBody>
      </p:sp>
    </p:spTree>
    <p:extLst>
      <p:ext uri="{BB962C8B-B14F-4D97-AF65-F5344CB8AC3E}">
        <p14:creationId xmlns:p14="http://schemas.microsoft.com/office/powerpoint/2010/main" val="20174882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More on Building Confidence and Validating Knowledge</a:t>
            </a:r>
            <a:br>
              <a:rPr lang="en-US" dirty="0" smtClean="0"/>
            </a:br>
            <a:r>
              <a:rPr lang="en-US" dirty="0"/>
              <a:t/>
            </a:r>
            <a:br>
              <a:rPr lang="en-US" dirty="0"/>
            </a:br>
            <a:endParaRPr lang="en-US" dirty="0"/>
          </a:p>
        </p:txBody>
      </p:sp>
      <p:sp>
        <p:nvSpPr>
          <p:cNvPr id="3" name="Content Placeholder 2"/>
          <p:cNvSpPr>
            <a:spLocks noGrp="1"/>
          </p:cNvSpPr>
          <p:nvPr>
            <p:ph idx="1"/>
          </p:nvPr>
        </p:nvSpPr>
        <p:spPr>
          <a:xfrm>
            <a:off x="381000" y="1447800"/>
            <a:ext cx="8382000" cy="6783395"/>
          </a:xfrm>
        </p:spPr>
        <p:txBody>
          <a:bodyPr/>
          <a:lstStyle/>
          <a:p>
            <a:r>
              <a:rPr lang="en-US" dirty="0" smtClean="0"/>
              <a:t>Try a unique job assignment</a:t>
            </a:r>
          </a:p>
          <a:p>
            <a:pPr lvl="1"/>
            <a:r>
              <a:rPr lang="en-US" sz="2400" dirty="0" smtClean="0"/>
              <a:t>E.g. Pipe organ repair (applied electrical and mechanical principles)</a:t>
            </a:r>
          </a:p>
          <a:p>
            <a:r>
              <a:rPr lang="en-US" dirty="0" smtClean="0"/>
              <a:t>Build self-confidence with projects</a:t>
            </a:r>
          </a:p>
          <a:p>
            <a:pPr lvl="1"/>
            <a:r>
              <a:rPr lang="en-US" dirty="0" smtClean="0"/>
              <a:t>Set your own goals and celebrate your milestones</a:t>
            </a:r>
          </a:p>
          <a:p>
            <a:pPr lvl="1"/>
            <a:r>
              <a:rPr lang="en-US" dirty="0" smtClean="0"/>
              <a:t>Home repairs – for yourself and others</a:t>
            </a:r>
          </a:p>
          <a:p>
            <a:pPr lvl="2"/>
            <a:r>
              <a:rPr lang="en-US" dirty="0" smtClean="0"/>
              <a:t>Order replacement parts and install (e.g. washer lid, exhaust fan)</a:t>
            </a:r>
          </a:p>
          <a:p>
            <a:pPr lvl="1"/>
            <a:r>
              <a:rPr lang="en-US" dirty="0" smtClean="0"/>
              <a:t>Opportunities in community projects</a:t>
            </a:r>
          </a:p>
          <a:p>
            <a:pPr lvl="2"/>
            <a:r>
              <a:rPr lang="en-US" dirty="0" smtClean="0"/>
              <a:t>E.g. look for opportunities to help set up Local Area Networks / infrastructure in schools, libraries, community centers</a:t>
            </a:r>
          </a:p>
          <a:p>
            <a:pPr lvl="2"/>
            <a:endParaRPr lang="en-US" dirty="0" smtClean="0"/>
          </a:p>
          <a:p>
            <a:pPr lvl="2"/>
            <a:endParaRPr lang="en-US" dirty="0" smtClean="0"/>
          </a:p>
          <a:p>
            <a:pPr lvl="1"/>
            <a:endParaRPr lang="en-US" dirty="0" smtClean="0"/>
          </a:p>
          <a:p>
            <a:endParaRPr lang="en-US" dirty="0"/>
          </a:p>
        </p:txBody>
      </p:sp>
      <p:sp>
        <p:nvSpPr>
          <p:cNvPr id="4" name="Slide Number Placeholder 3"/>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28</a:t>
            </a:fld>
            <a:endParaRPr lang="en-US" dirty="0"/>
          </a:p>
        </p:txBody>
      </p:sp>
    </p:spTree>
    <p:extLst>
      <p:ext uri="{BB962C8B-B14F-4D97-AF65-F5344CB8AC3E}">
        <p14:creationId xmlns:p14="http://schemas.microsoft.com/office/powerpoint/2010/main" val="35327540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Mentoring</a:t>
            </a:r>
            <a:endParaRPr lang="en-US" dirty="0"/>
          </a:p>
        </p:txBody>
      </p:sp>
      <p:sp>
        <p:nvSpPr>
          <p:cNvPr id="3" name="Content Placeholder 2"/>
          <p:cNvSpPr>
            <a:spLocks noGrp="1"/>
          </p:cNvSpPr>
          <p:nvPr>
            <p:ph idx="1"/>
          </p:nvPr>
        </p:nvSpPr>
        <p:spPr>
          <a:xfrm>
            <a:off x="685800" y="1219201"/>
            <a:ext cx="8077200" cy="4800599"/>
          </a:xfrm>
        </p:spPr>
        <p:txBody>
          <a:bodyPr/>
          <a:lstStyle/>
          <a:p>
            <a:pPr marL="396875" lvl="1">
              <a:buBlip>
                <a:blip r:embed="rId2"/>
              </a:buBlip>
            </a:pPr>
            <a:r>
              <a:rPr lang="en-US" dirty="0" smtClean="0"/>
              <a:t>IEEE has a mentoring program for both mentors and mentees</a:t>
            </a:r>
          </a:p>
          <a:p>
            <a:pPr marL="1027113" lvl="4" indent="0">
              <a:buNone/>
            </a:pPr>
            <a:r>
              <a:rPr lang="en-US" dirty="0" smtClean="0">
                <a:hlinkClick r:id="rId3"/>
              </a:rPr>
              <a:t>http://mentoring.ieee.org/ementor/</a:t>
            </a:r>
            <a:endParaRPr lang="en-US" dirty="0" smtClean="0"/>
          </a:p>
          <a:p>
            <a:pPr marL="396875" lvl="1">
              <a:buBlip>
                <a:blip r:embed="rId2"/>
              </a:buBlip>
            </a:pPr>
            <a:r>
              <a:rPr lang="en-US" dirty="0" smtClean="0"/>
              <a:t>With mentoring, everyone learns</a:t>
            </a:r>
          </a:p>
          <a:p>
            <a:pPr marL="741363" lvl="2">
              <a:buBlip>
                <a:blip r:embed="rId2"/>
              </a:buBlip>
            </a:pPr>
            <a:r>
              <a:rPr lang="en-US" dirty="0" smtClean="0"/>
              <a:t>Your mentee may ask a question that you may need to research</a:t>
            </a:r>
          </a:p>
          <a:p>
            <a:pPr marL="396875" lvl="1">
              <a:buBlip>
                <a:blip r:embed="rId2"/>
              </a:buBlip>
            </a:pPr>
            <a:r>
              <a:rPr lang="en-US" dirty="0" smtClean="0"/>
              <a:t>Be a mentor in a favorite interest – learn mentoring skills</a:t>
            </a:r>
          </a:p>
          <a:p>
            <a:pPr marL="0" lvl="1" indent="0">
              <a:buNone/>
            </a:pPr>
            <a:r>
              <a:rPr lang="en-US" dirty="0" smtClean="0"/>
              <a:t> </a:t>
            </a:r>
            <a:endParaRPr lang="en-US" dirty="0"/>
          </a:p>
          <a:p>
            <a:endParaRPr lang="en-US" dirty="0" smtClean="0"/>
          </a:p>
          <a:p>
            <a:pPr>
              <a:buFont typeface="Arial" panose="020B0604020202020204" pitchFamily="34" charset="0"/>
              <a:buChar char="•"/>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4191000"/>
            <a:ext cx="3276600" cy="2457450"/>
          </a:xfrm>
          <a:prstGeom prst="rect">
            <a:avLst/>
          </a:prstGeom>
        </p:spPr>
      </p:pic>
      <p:sp>
        <p:nvSpPr>
          <p:cNvPr id="5" name="Slide Number Placeholder 3"/>
          <p:cNvSpPr txBox="1">
            <a:spLocks/>
          </p:cNvSpPr>
          <p:nvPr/>
        </p:nvSpPr>
        <p:spPr>
          <a:xfrm>
            <a:off x="0" y="5842000"/>
            <a:ext cx="21336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3FB7BF-C5B5-485B-A4DC-96F8BB546110}" type="slidenum">
              <a:rPr lang="en-US" smtClean="0"/>
              <a:pPr/>
              <a:t>29</a:t>
            </a:fld>
            <a:endParaRPr lang="en-US" dirty="0"/>
          </a:p>
        </p:txBody>
      </p:sp>
    </p:spTree>
    <p:extLst>
      <p:ext uri="{BB962C8B-B14F-4D97-AF65-F5344CB8AC3E}">
        <p14:creationId xmlns:p14="http://schemas.microsoft.com/office/powerpoint/2010/main" val="33835666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2108" y="381000"/>
            <a:ext cx="6859787" cy="838200"/>
          </a:xfrm>
        </p:spPr>
        <p:txBody>
          <a:bodyPr/>
          <a:lstStyle/>
          <a:p>
            <a:pPr algn="ctr"/>
            <a:r>
              <a:rPr lang="en-US" dirty="0" smtClean="0"/>
              <a:t>Susan Chaisson Schueller</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7200" y="2057400"/>
            <a:ext cx="2286000" cy="3431488"/>
          </a:xfrm>
        </p:spPr>
      </p:pic>
      <p:sp>
        <p:nvSpPr>
          <p:cNvPr id="7" name="Slide Number Placeholder 6"/>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3</a:t>
            </a:fld>
            <a:endParaRPr lang="en-US"/>
          </a:p>
        </p:txBody>
      </p:sp>
      <p:sp>
        <p:nvSpPr>
          <p:cNvPr id="9" name="TextBox 8"/>
          <p:cNvSpPr txBox="1"/>
          <p:nvPr/>
        </p:nvSpPr>
        <p:spPr>
          <a:xfrm>
            <a:off x="2971800" y="1219200"/>
            <a:ext cx="5638800" cy="5262979"/>
          </a:xfrm>
          <a:prstGeom prst="rect">
            <a:avLst/>
          </a:prstGeom>
          <a:noFill/>
        </p:spPr>
        <p:txBody>
          <a:bodyPr wrap="square" rtlCol="0">
            <a:spAutoFit/>
          </a:bodyPr>
          <a:lstStyle/>
          <a:p>
            <a:r>
              <a:rPr lang="en-US" sz="1600" u="sng" dirty="0" smtClean="0"/>
              <a:t>Experience</a:t>
            </a:r>
          </a:p>
          <a:p>
            <a:pPr marL="285750" indent="-285750">
              <a:buFont typeface="Arial" pitchFamily="34" charset="0"/>
              <a:buChar char="•"/>
            </a:pPr>
            <a:r>
              <a:rPr lang="en-US" sz="1600" dirty="0" smtClean="0"/>
              <a:t>Diverse Career in Software Engineering</a:t>
            </a:r>
          </a:p>
          <a:p>
            <a:pPr marL="742950" lvl="1" indent="-285750">
              <a:buFont typeface="Arial" pitchFamily="34" charset="0"/>
              <a:buChar char="•"/>
            </a:pPr>
            <a:r>
              <a:rPr lang="en-US" sz="1600" dirty="0" smtClean="0"/>
              <a:t>Quality Assurance, Release Engineering, Configuration/Data Management</a:t>
            </a:r>
          </a:p>
          <a:p>
            <a:pPr marL="742950" lvl="1" indent="-285750">
              <a:buFont typeface="Arial" pitchFamily="34" charset="0"/>
              <a:buChar char="•"/>
            </a:pPr>
            <a:endParaRPr lang="en-US" sz="1600" dirty="0" smtClean="0"/>
          </a:p>
          <a:p>
            <a:r>
              <a:rPr lang="en-US" sz="1600" u="sng" dirty="0" smtClean="0"/>
              <a:t>Education and Certification</a:t>
            </a:r>
          </a:p>
          <a:p>
            <a:pPr marL="285750" indent="-285750">
              <a:buFont typeface="Arial" pitchFamily="34" charset="0"/>
              <a:buChar char="•"/>
            </a:pPr>
            <a:r>
              <a:rPr lang="en-US" sz="1600" dirty="0" smtClean="0"/>
              <a:t>Candidate, M.S. </a:t>
            </a:r>
            <a:r>
              <a:rPr lang="en-US" sz="1600" dirty="0" smtClean="0"/>
              <a:t>Information </a:t>
            </a:r>
            <a:r>
              <a:rPr lang="en-US" sz="1600" dirty="0" smtClean="0"/>
              <a:t>Technology, UMass Lowell </a:t>
            </a:r>
          </a:p>
          <a:p>
            <a:r>
              <a:rPr lang="en-US" sz="1600" dirty="0" smtClean="0"/>
              <a:t>	(~ 80% complete, part-time</a:t>
            </a:r>
            <a:r>
              <a:rPr lang="en-US" sz="1600" dirty="0" smtClean="0"/>
              <a:t>, on-line, </a:t>
            </a:r>
            <a:r>
              <a:rPr lang="en-US" sz="1600" dirty="0" smtClean="0"/>
              <a:t>3.85 GPA)</a:t>
            </a:r>
          </a:p>
          <a:p>
            <a:pPr marL="285750" indent="-285750">
              <a:buFont typeface="Arial" pitchFamily="34" charset="0"/>
              <a:buChar char="•"/>
            </a:pPr>
            <a:r>
              <a:rPr lang="en-US" sz="1600" dirty="0"/>
              <a:t>Graduate Certificate of Achievement, Information Technology, </a:t>
            </a:r>
            <a:r>
              <a:rPr lang="en-US" sz="1600" dirty="0" smtClean="0"/>
              <a:t>	UMass </a:t>
            </a:r>
            <a:r>
              <a:rPr lang="en-US" sz="1600" dirty="0"/>
              <a:t>Lowell (May 2013)</a:t>
            </a:r>
          </a:p>
          <a:p>
            <a:pPr marL="285750" indent="-285750">
              <a:buFont typeface="Arial" pitchFamily="34" charset="0"/>
              <a:buChar char="•"/>
            </a:pPr>
            <a:r>
              <a:rPr lang="en-US" sz="1600" dirty="0" smtClean="0"/>
              <a:t>B.S. Computer Science, UMass Lowell</a:t>
            </a:r>
          </a:p>
          <a:p>
            <a:pPr marL="285750" indent="-285750">
              <a:buFont typeface="Arial" pitchFamily="34" charset="0"/>
              <a:buChar char="•"/>
            </a:pPr>
            <a:r>
              <a:rPr lang="en-US" sz="1600" dirty="0" smtClean="0"/>
              <a:t>ASQ Certified Software Quality Engineer</a:t>
            </a:r>
          </a:p>
          <a:p>
            <a:pPr marL="285750" indent="-285750">
              <a:buFont typeface="Arial" pitchFamily="34" charset="0"/>
              <a:buChar char="•"/>
            </a:pPr>
            <a:r>
              <a:rPr lang="en-US" sz="1600" dirty="0" smtClean="0"/>
              <a:t>Raytheon Six Sigma Specialist</a:t>
            </a:r>
          </a:p>
          <a:p>
            <a:pPr marL="285750" indent="-285750">
              <a:buFont typeface="Arial" pitchFamily="34" charset="0"/>
              <a:buChar char="•"/>
            </a:pPr>
            <a:endParaRPr lang="en-US" sz="1600" dirty="0" smtClean="0"/>
          </a:p>
          <a:p>
            <a:r>
              <a:rPr lang="en-US" sz="1600" u="sng" dirty="0" smtClean="0"/>
              <a:t>Affiliations</a:t>
            </a:r>
          </a:p>
          <a:p>
            <a:pPr marL="285750" indent="-285750">
              <a:buFont typeface="Arial" pitchFamily="34" charset="0"/>
              <a:buChar char="•"/>
            </a:pPr>
            <a:r>
              <a:rPr lang="en-US" sz="1600" dirty="0" smtClean="0"/>
              <a:t>IEEE/Women </a:t>
            </a:r>
            <a:r>
              <a:rPr lang="en-US" sz="1600" dirty="0" smtClean="0"/>
              <a:t>In </a:t>
            </a:r>
            <a:r>
              <a:rPr lang="en-US" sz="1600" dirty="0" smtClean="0"/>
              <a:t>Engineering (Boston Affinity)</a:t>
            </a:r>
          </a:p>
          <a:p>
            <a:pPr marL="285750" indent="-285750">
              <a:buFont typeface="Arial" pitchFamily="34" charset="0"/>
              <a:buChar char="•"/>
            </a:pPr>
            <a:r>
              <a:rPr lang="en-US" sz="1600" dirty="0"/>
              <a:t>Society of Women Engineers (Boston Section)</a:t>
            </a:r>
          </a:p>
          <a:p>
            <a:pPr marL="285750" indent="-285750">
              <a:buFont typeface="Arial" pitchFamily="34" charset="0"/>
              <a:buChar char="•"/>
            </a:pPr>
            <a:r>
              <a:rPr lang="en-US" sz="1600" dirty="0" smtClean="0"/>
              <a:t>American Society for Quality (Merrimack </a:t>
            </a:r>
            <a:r>
              <a:rPr lang="en-US" sz="1600" dirty="0" smtClean="0"/>
              <a:t>Valley, MA </a:t>
            </a:r>
            <a:r>
              <a:rPr lang="en-US" sz="1600" dirty="0" smtClean="0"/>
              <a:t>Section)</a:t>
            </a:r>
          </a:p>
          <a:p>
            <a:pPr marL="742950" lvl="1" indent="-285750">
              <a:buFont typeface="Arial" pitchFamily="34" charset="0"/>
              <a:buChar char="•"/>
            </a:pPr>
            <a:endParaRPr lang="en-US" sz="1600" dirty="0" smtClean="0"/>
          </a:p>
          <a:p>
            <a:r>
              <a:rPr lang="en-US" sz="1600" u="sng" dirty="0" smtClean="0"/>
              <a:t>Community </a:t>
            </a:r>
          </a:p>
          <a:p>
            <a:pPr marL="285750" indent="-285750">
              <a:buFont typeface="Arial" pitchFamily="34" charset="0"/>
              <a:buChar char="•"/>
            </a:pPr>
            <a:r>
              <a:rPr lang="en-US" sz="1600" dirty="0" smtClean="0"/>
              <a:t>Volunteer Musician,  </a:t>
            </a:r>
            <a:r>
              <a:rPr lang="en-US" sz="1600" dirty="0" smtClean="0"/>
              <a:t>Mentor, Fundraiser/Runner/Walker</a:t>
            </a:r>
            <a:endParaRPr lang="en-US" sz="1600" dirty="0" smtClean="0"/>
          </a:p>
        </p:txBody>
      </p:sp>
    </p:spTree>
    <p:extLst>
      <p:ext uri="{BB962C8B-B14F-4D97-AF65-F5344CB8AC3E}">
        <p14:creationId xmlns:p14="http://schemas.microsoft.com/office/powerpoint/2010/main" val="301243685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Inspire and Be Inspired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3400" y="1143000"/>
            <a:ext cx="3886200" cy="3886200"/>
          </a:xfrm>
        </p:spPr>
      </p:pic>
      <p:sp>
        <p:nvSpPr>
          <p:cNvPr id="5" name="Slide Number Placeholder 4"/>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30</a:t>
            </a:fld>
            <a:endParaRPr lang="en-US"/>
          </a:p>
        </p:txBody>
      </p:sp>
      <p:pic>
        <p:nvPicPr>
          <p:cNvPr id="1026" name="Picture 2" descr="C:\Users\Sue\Pictures\64202_10151443204789628_50456077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1" y="2438400"/>
            <a:ext cx="3851562" cy="3851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60191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Support and Celebrate Community </a:t>
            </a:r>
            <a:br>
              <a:rPr lang="en-US" dirty="0" smtClean="0"/>
            </a:br>
            <a:r>
              <a:rPr lang="en-US" dirty="0" smtClean="0"/>
              <a:t>by Getting </a:t>
            </a:r>
            <a:r>
              <a:rPr lang="en-US" dirty="0" smtClean="0"/>
              <a:t>Involved (Teamwork Skills)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00200"/>
            <a:ext cx="3429000" cy="1097102"/>
          </a:xfrm>
        </p:spPr>
      </p:pic>
      <p:sp>
        <p:nvSpPr>
          <p:cNvPr id="7" name="Slide Number Placeholder 6"/>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31</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5960" y="1524000"/>
            <a:ext cx="2916381" cy="1124021"/>
          </a:xfrm>
          <a:prstGeom prst="rect">
            <a:avLst/>
          </a:prstGeom>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916" t="20067" r="34499" b="51940"/>
          <a:stretch/>
        </p:blipFill>
        <p:spPr bwMode="auto">
          <a:xfrm>
            <a:off x="879764" y="2819400"/>
            <a:ext cx="3158836" cy="1491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l="23818" t="23451" r="33586" b="64189"/>
          <a:stretch/>
        </p:blipFill>
        <p:spPr bwMode="auto">
          <a:xfrm>
            <a:off x="4542259" y="2912595"/>
            <a:ext cx="3549511" cy="5488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http://www.somervilledog.com/archives/images/mspcawalk.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0" y="4972849"/>
            <a:ext cx="3311236" cy="124171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http://www.chicagoevents.com/cm/eventmedia/ev101/Lymphomathon_web_11.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4661987"/>
            <a:ext cx="23812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www.bigcheese5k.com/headpi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9214" y="3733798"/>
            <a:ext cx="2895600" cy="84696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fbcdn-sphotos-h-a.akamaihd.net/hphotos-ak-ash3/c8.0.205.206/p206x206/943422_594862120531570_1511401967_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81400" y="4628301"/>
            <a:ext cx="1612082" cy="1619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2896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Celebrate Milestones!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219200"/>
            <a:ext cx="4876800" cy="4845539"/>
          </a:xfrm>
        </p:spPr>
      </p:pic>
      <p:sp>
        <p:nvSpPr>
          <p:cNvPr id="7" name="Slide Number Placeholder 6"/>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32</a:t>
            </a:fld>
            <a:endParaRPr lang="en-US" dirty="0"/>
          </a:p>
        </p:txBody>
      </p:sp>
    </p:spTree>
    <p:extLst>
      <p:ext uri="{BB962C8B-B14F-4D97-AF65-F5344CB8AC3E}">
        <p14:creationId xmlns:p14="http://schemas.microsoft.com/office/powerpoint/2010/main" val="20179990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Comments</a:t>
            </a:r>
            <a:endParaRPr lang="en-US" dirty="0"/>
          </a:p>
        </p:txBody>
      </p:sp>
      <p:sp>
        <p:nvSpPr>
          <p:cNvPr id="3" name="Content Placeholder 2"/>
          <p:cNvSpPr>
            <a:spLocks noGrp="1"/>
          </p:cNvSpPr>
          <p:nvPr>
            <p:ph idx="1"/>
          </p:nvPr>
        </p:nvSpPr>
        <p:spPr>
          <a:xfrm>
            <a:off x="381000" y="1412875"/>
            <a:ext cx="8382000" cy="4813625"/>
          </a:xfrm>
        </p:spPr>
        <p:txBody>
          <a:bodyPr/>
          <a:lstStyle/>
          <a:p>
            <a:r>
              <a:rPr lang="en-US" dirty="0" smtClean="0"/>
              <a:t>Share some examples of what has worked for </a:t>
            </a:r>
            <a:r>
              <a:rPr lang="en-US" dirty="0" smtClean="0"/>
              <a:t>you</a:t>
            </a:r>
          </a:p>
          <a:p>
            <a:r>
              <a:rPr lang="en-US" dirty="0" smtClean="0"/>
              <a:t>Share some ideas</a:t>
            </a:r>
          </a:p>
          <a:p>
            <a:pPr lvl="1"/>
            <a:r>
              <a:rPr lang="en-US" dirty="0" smtClean="0"/>
              <a:t>Networking</a:t>
            </a:r>
          </a:p>
          <a:p>
            <a:pPr lvl="1"/>
            <a:r>
              <a:rPr lang="en-US" dirty="0" smtClean="0"/>
              <a:t>Mentoring</a:t>
            </a:r>
          </a:p>
          <a:p>
            <a:pPr lvl="1"/>
            <a:r>
              <a:rPr lang="en-US" dirty="0" smtClean="0"/>
              <a:t>Updating skill set</a:t>
            </a:r>
          </a:p>
          <a:p>
            <a:pPr lvl="1"/>
            <a:r>
              <a:rPr lang="en-US" dirty="0" smtClean="0"/>
              <a:t>Confidence building</a:t>
            </a:r>
            <a:endParaRPr lang="en-US" dirty="0" smtClean="0"/>
          </a:p>
          <a:p>
            <a:pPr lvl="1"/>
            <a:r>
              <a:rPr lang="en-US" dirty="0" smtClean="0"/>
              <a:t>Learning opportunities</a:t>
            </a:r>
          </a:p>
          <a:p>
            <a:pPr lvl="1"/>
            <a:endParaRPr lang="en-US" dirty="0" smtClean="0"/>
          </a:p>
          <a:p>
            <a:pPr marL="0" indent="0">
              <a:buNone/>
            </a:pPr>
            <a:endParaRPr lang="en-US" dirty="0"/>
          </a:p>
        </p:txBody>
      </p:sp>
      <p:sp>
        <p:nvSpPr>
          <p:cNvPr id="4" name="Slide Number Placeholder 6"/>
          <p:cNvSpPr txBox="1">
            <a:spLocks/>
          </p:cNvSpPr>
          <p:nvPr/>
        </p:nvSpPr>
        <p:spPr>
          <a:xfrm>
            <a:off x="0" y="5842000"/>
            <a:ext cx="21336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3FB7BF-C5B5-485B-A4DC-96F8BB546110}" type="slidenum">
              <a:rPr lang="en-US" smtClean="0"/>
              <a:pPr/>
              <a:t>33</a:t>
            </a:fld>
            <a:endParaRPr lang="en-US" dirty="0"/>
          </a:p>
        </p:txBody>
      </p:sp>
    </p:spTree>
    <p:extLst>
      <p:ext uri="{BB962C8B-B14F-4D97-AF65-F5344CB8AC3E}">
        <p14:creationId xmlns:p14="http://schemas.microsoft.com/office/powerpoint/2010/main" val="6042196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52600"/>
            <a:ext cx="8534400" cy="830997"/>
          </a:xfrm>
        </p:spPr>
        <p:txBody>
          <a:bodyPr/>
          <a:lstStyle/>
          <a:p>
            <a:pPr algn="ctr"/>
            <a:r>
              <a:rPr lang="en-US" sz="6000" dirty="0" smtClean="0"/>
              <a:t>Thank You !</a:t>
            </a:r>
            <a:endParaRPr lang="en-US" sz="6000" dirty="0"/>
          </a:p>
        </p:txBody>
      </p:sp>
      <p:sp>
        <p:nvSpPr>
          <p:cNvPr id="3" name="Slide Number Placeholder 6"/>
          <p:cNvSpPr txBox="1">
            <a:spLocks/>
          </p:cNvSpPr>
          <p:nvPr/>
        </p:nvSpPr>
        <p:spPr>
          <a:xfrm>
            <a:off x="0" y="5842000"/>
            <a:ext cx="21336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33FB7BF-C5B5-485B-A4DC-96F8BB546110}" type="slidenum">
              <a:rPr lang="en-US" smtClean="0"/>
              <a:pPr/>
              <a:t>34</a:t>
            </a:fld>
            <a:endParaRPr lang="en-US" dirty="0"/>
          </a:p>
        </p:txBody>
      </p:sp>
    </p:spTree>
    <p:extLst>
      <p:ext uri="{BB962C8B-B14F-4D97-AF65-F5344CB8AC3E}">
        <p14:creationId xmlns:p14="http://schemas.microsoft.com/office/powerpoint/2010/main" val="21632424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457200" y="1295400"/>
            <a:ext cx="8229600" cy="5029200"/>
          </a:xfrm>
        </p:spPr>
        <p:txBody>
          <a:bodyPr>
            <a:normAutofit fontScale="55000" lnSpcReduction="20000"/>
          </a:bodyPr>
          <a:lstStyle/>
          <a:p>
            <a:r>
              <a:rPr lang="en-US" sz="3300" b="1" dirty="0" smtClean="0"/>
              <a:t>My email: </a:t>
            </a:r>
            <a:r>
              <a:rPr lang="en-US" sz="3300" b="1" dirty="0" smtClean="0">
                <a:hlinkClick r:id="rId3"/>
              </a:rPr>
              <a:t>schueller@comcast.net</a:t>
            </a:r>
            <a:endParaRPr lang="en-US" sz="3300" b="1" dirty="0" smtClean="0"/>
          </a:p>
          <a:p>
            <a:pPr>
              <a:buFont typeface="Arial" panose="020B0604020202020204" pitchFamily="34" charset="0"/>
              <a:buChar char="•"/>
            </a:pPr>
            <a:endParaRPr lang="en-US" sz="3300" b="1" dirty="0"/>
          </a:p>
          <a:p>
            <a:r>
              <a:rPr lang="en-US" sz="3300" b="1" dirty="0" smtClean="0"/>
              <a:t>IEEE</a:t>
            </a:r>
          </a:p>
          <a:p>
            <a:pPr lvl="1"/>
            <a:r>
              <a:rPr lang="en-US" sz="2900" b="1" dirty="0" smtClean="0">
                <a:hlinkClick r:id="rId4"/>
              </a:rPr>
              <a:t>http://www.ieee.org</a:t>
            </a:r>
            <a:endParaRPr lang="en-US" sz="2900" b="1" dirty="0" smtClean="0"/>
          </a:p>
          <a:p>
            <a:pPr lvl="1"/>
            <a:endParaRPr lang="en-US" sz="2900" b="1" dirty="0" smtClean="0"/>
          </a:p>
          <a:p>
            <a:r>
              <a:rPr lang="en-US" sz="3300" b="1" dirty="0" smtClean="0"/>
              <a:t>IEEE/Women </a:t>
            </a:r>
            <a:r>
              <a:rPr lang="en-US" sz="3300" b="1" dirty="0"/>
              <a:t>In Engineering</a:t>
            </a:r>
          </a:p>
          <a:p>
            <a:pPr lvl="1"/>
            <a:r>
              <a:rPr lang="en-US" sz="2900" b="1" dirty="0">
                <a:hlinkClick r:id="rId5"/>
              </a:rPr>
              <a:t>http://www.ieee.org/membership_services/membership/women/index.html</a:t>
            </a:r>
            <a:endParaRPr lang="en-US" sz="2900" b="1" dirty="0"/>
          </a:p>
          <a:p>
            <a:endParaRPr lang="en-US" sz="3300" b="1" dirty="0" smtClean="0"/>
          </a:p>
          <a:p>
            <a:r>
              <a:rPr lang="en-US" sz="3300" b="1" dirty="0" smtClean="0"/>
              <a:t>Society of Women Engineers </a:t>
            </a:r>
          </a:p>
          <a:p>
            <a:pPr lvl="1"/>
            <a:r>
              <a:rPr lang="en-US" sz="2900" b="1" dirty="0" smtClean="0">
                <a:hlinkClick r:id="rId6"/>
              </a:rPr>
              <a:t>http://www.swe.org</a:t>
            </a:r>
            <a:r>
              <a:rPr lang="en-US" sz="2900" b="1" dirty="0" smtClean="0"/>
              <a:t> (National)</a:t>
            </a:r>
          </a:p>
          <a:p>
            <a:pPr lvl="1"/>
            <a:r>
              <a:rPr lang="en-US" sz="2900" b="1" dirty="0" smtClean="0">
                <a:hlinkClick r:id="rId7"/>
              </a:rPr>
              <a:t>http://www.sweboston.org</a:t>
            </a:r>
            <a:r>
              <a:rPr lang="en-US" sz="2900" b="1" dirty="0" smtClean="0"/>
              <a:t> (Boston Section)</a:t>
            </a:r>
          </a:p>
          <a:p>
            <a:pPr lvl="1"/>
            <a:r>
              <a:rPr lang="en-US" sz="2900" b="1" dirty="0" smtClean="0">
                <a:hlinkClick r:id="rId8"/>
              </a:rPr>
              <a:t>http://aspire.swe.org</a:t>
            </a:r>
            <a:r>
              <a:rPr lang="en-US" sz="2900" b="1" dirty="0" smtClean="0"/>
              <a:t>  (K-12 Outreach)</a:t>
            </a:r>
          </a:p>
          <a:p>
            <a:pPr lvl="1"/>
            <a:endParaRPr lang="en-US" sz="3300" b="1" dirty="0" smtClean="0"/>
          </a:p>
          <a:p>
            <a:r>
              <a:rPr lang="en-US" sz="3300" b="1" dirty="0" smtClean="0"/>
              <a:t>American Society for Quality</a:t>
            </a:r>
          </a:p>
          <a:p>
            <a:pPr lvl="1"/>
            <a:r>
              <a:rPr lang="en-US" sz="2900" b="1" dirty="0">
                <a:hlinkClick r:id="rId9"/>
              </a:rPr>
              <a:t>http://www.asq.org</a:t>
            </a:r>
            <a:endParaRPr lang="en-US" sz="2900" b="1" dirty="0"/>
          </a:p>
          <a:p>
            <a:pPr lvl="1"/>
            <a:endParaRPr lang="en-US" sz="3300" b="1" dirty="0" smtClean="0"/>
          </a:p>
          <a:p>
            <a:r>
              <a:rPr lang="en-US" sz="3300" b="1" dirty="0" smtClean="0"/>
              <a:t>LinkedIn: </a:t>
            </a:r>
            <a:r>
              <a:rPr lang="en-US" sz="3300" b="1" dirty="0" smtClean="0">
                <a:hlinkClick r:id="rId10"/>
              </a:rPr>
              <a:t>http://www.linkedin.com</a:t>
            </a:r>
            <a:endParaRPr lang="en-US" sz="3300" b="1" dirty="0" smtClean="0"/>
          </a:p>
          <a:p>
            <a:r>
              <a:rPr lang="en-US" sz="3300" b="1" dirty="0" smtClean="0"/>
              <a:t>Dice: </a:t>
            </a:r>
            <a:r>
              <a:rPr lang="en-US" sz="3300" b="1" dirty="0" smtClean="0">
                <a:hlinkClick r:id="rId11"/>
              </a:rPr>
              <a:t>http://www.dice.com</a:t>
            </a:r>
            <a:endParaRPr lang="en-US" sz="3300" b="1" dirty="0" smtClean="0"/>
          </a:p>
          <a:p>
            <a:r>
              <a:rPr lang="en-US" sz="3300" b="1" dirty="0" smtClean="0"/>
              <a:t>Indeed: </a:t>
            </a:r>
            <a:r>
              <a:rPr lang="en-US" sz="3300" b="1" dirty="0" smtClean="0">
                <a:hlinkClick r:id="rId12"/>
              </a:rPr>
              <a:t>http://www.indeed.com</a:t>
            </a:r>
            <a:endParaRPr lang="en-US" sz="3300" b="1" dirty="0" smtClean="0"/>
          </a:p>
          <a:p>
            <a:endParaRPr lang="en-US" dirty="0"/>
          </a:p>
        </p:txBody>
      </p:sp>
      <p:sp>
        <p:nvSpPr>
          <p:cNvPr id="4" name="Slide Number Placeholder 3"/>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35</a:t>
            </a:fld>
            <a:endParaRPr lang="en-US"/>
          </a:p>
        </p:txBody>
      </p:sp>
    </p:spTree>
    <p:extLst>
      <p:ext uri="{BB962C8B-B14F-4D97-AF65-F5344CB8AC3E}">
        <p14:creationId xmlns:p14="http://schemas.microsoft.com/office/powerpoint/2010/main" val="3466697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Placeholder 26" descr="Picture1.pn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0539" r="17566"/>
          <a:stretch>
            <a:fillRect/>
          </a:stretch>
        </p:blipFill>
        <p:spPr bwMode="auto">
          <a:xfrm>
            <a:off x="34925" y="381000"/>
            <a:ext cx="2174875" cy="2209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Picture Placeholder 33" descr="for slide 1.jpg"/>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2759" b="2759"/>
          <a:stretch>
            <a:fillRect/>
          </a:stretch>
        </p:blipFill>
        <p:spPr bwMode="auto">
          <a:xfrm>
            <a:off x="6858000" y="0"/>
            <a:ext cx="2316163" cy="2809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0" name="Title 1"/>
          <p:cNvSpPr>
            <a:spLocks noGrp="1"/>
          </p:cNvSpPr>
          <p:nvPr>
            <p:ph type="ctrTitle"/>
          </p:nvPr>
        </p:nvSpPr>
        <p:spPr>
          <a:xfrm>
            <a:off x="450850" y="3157538"/>
            <a:ext cx="8388350" cy="765175"/>
          </a:xfrm>
        </p:spPr>
        <p:txBody>
          <a:bodyPr anchor="t"/>
          <a:lstStyle/>
          <a:p>
            <a:pPr algn="ctr" eaLnBrk="1" fontAlgn="auto" hangingPunct="1">
              <a:spcAft>
                <a:spcPts val="0"/>
              </a:spcAft>
              <a:defRPr/>
            </a:pPr>
            <a:r>
              <a:rPr lang="en-US" sz="4000" dirty="0" smtClean="0"/>
              <a:t>IEEE Women In Engineering</a:t>
            </a:r>
            <a:br>
              <a:rPr lang="en-US" sz="4000" dirty="0" smtClean="0"/>
            </a:br>
            <a:r>
              <a:rPr lang="en-US" sz="4000" dirty="0" smtClean="0"/>
              <a:t>(WIE)</a:t>
            </a:r>
            <a:br>
              <a:rPr lang="en-US" sz="4000" dirty="0" smtClean="0"/>
            </a:br>
            <a:r>
              <a:rPr lang="en-US" sz="4000" dirty="0" smtClean="0"/>
              <a:t/>
            </a:r>
            <a:br>
              <a:rPr lang="en-US" sz="4000" dirty="0" smtClean="0"/>
            </a:br>
            <a:endParaRPr lang="en-US" sz="4000" dirty="0" smtClean="0"/>
          </a:p>
        </p:txBody>
      </p:sp>
      <p:sp>
        <p:nvSpPr>
          <p:cNvPr id="18437" name="Subtitle 19"/>
          <p:cNvSpPr>
            <a:spLocks noGrp="1"/>
          </p:cNvSpPr>
          <p:nvPr>
            <p:ph type="subTitle" idx="1"/>
          </p:nvPr>
        </p:nvSpPr>
        <p:spPr bwMode="auto">
          <a:xfrm>
            <a:off x="457200" y="4724400"/>
            <a:ext cx="7908925" cy="914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eaLnBrk="1" hangingPunct="1">
              <a:buFont typeface="Wingdings" pitchFamily="2" charset="2"/>
              <a:buNone/>
            </a:pPr>
            <a:r>
              <a:rPr lang="en-US" altLang="en-US" smtClean="0">
                <a:latin typeface="Verdana" pitchFamily="34" charset="0"/>
                <a:ea typeface="Verdana" pitchFamily="34" charset="0"/>
                <a:cs typeface="Verdana" pitchFamily="34" charset="0"/>
              </a:rPr>
              <a:t>The mission of IEEE WIE is to facilitate the recruitment and retention of women in technical disciplines globally.</a:t>
            </a:r>
          </a:p>
        </p:txBody>
      </p:sp>
      <p:sp>
        <p:nvSpPr>
          <p:cNvPr id="18438" name="Date Placeholder 3"/>
          <p:cNvSpPr txBox="1">
            <a:spLocks noGrp="1"/>
          </p:cNvSpPr>
          <p:nvPr/>
        </p:nvSpPr>
        <p:spPr bwMode="auto">
          <a:xfrm>
            <a:off x="1219200" y="6172200"/>
            <a:ext cx="3124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8EA251B4-7335-49E6-A830-5F28D48BFCD7}" type="datetime5">
              <a:rPr lang="en-US" altLang="en-US" sz="1000">
                <a:solidFill>
                  <a:srgbClr val="898989"/>
                </a:solidFill>
                <a:ea typeface="ＭＳ Ｐゴシック" pitchFamily="34" charset="-128"/>
              </a:rPr>
              <a:pPr/>
              <a:t>14-Mar-14</a:t>
            </a:fld>
            <a:endParaRPr lang="en-US" altLang="en-US" sz="1000">
              <a:solidFill>
                <a:srgbClr val="898989"/>
              </a:solidFill>
              <a:ea typeface="ＭＳ Ｐゴシック" pitchFamily="34" charset="-128"/>
            </a:endParaRPr>
          </a:p>
        </p:txBody>
      </p:sp>
      <p:sp>
        <p:nvSpPr>
          <p:cNvPr id="18439" name="Slide Number Placeholder 4"/>
          <p:cNvSpPr txBox="1">
            <a:spLocks noGrp="1"/>
          </p:cNvSpPr>
          <p:nvPr/>
        </p:nvSpPr>
        <p:spPr bwMode="auto">
          <a:xfrm>
            <a:off x="533400" y="6172200"/>
            <a:ext cx="685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296F964D-3019-4D42-8D86-40AB83874234}" type="slidenum">
              <a:rPr lang="en-US" altLang="en-US" sz="1000">
                <a:solidFill>
                  <a:srgbClr val="898989"/>
                </a:solidFill>
                <a:ea typeface="ＭＳ Ｐゴシック" pitchFamily="34" charset="-128"/>
              </a:rPr>
              <a:pPr/>
              <a:t>4</a:t>
            </a:fld>
            <a:endParaRPr lang="en-US" altLang="en-US" sz="1000">
              <a:solidFill>
                <a:srgbClr val="898989"/>
              </a:solidFill>
              <a:ea typeface="ＭＳ Ｐゴシック" pitchFamily="34" charset="-128"/>
            </a:endParaRPr>
          </a:p>
        </p:txBody>
      </p:sp>
      <p:pic>
        <p:nvPicPr>
          <p:cNvPr id="18440" name="Picture Placeholder 31" descr="women.jpg"/>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t="3062" b="3062"/>
          <a:stretch>
            <a:fillRect/>
          </a:stretch>
        </p:blipFill>
        <p:spPr bwMode="auto">
          <a:xfrm>
            <a:off x="2286000" y="0"/>
            <a:ext cx="2271713" cy="2809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Placeholder 32" descr="1248190225Comment1_WomanEngineer.jpg"/>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7680" r="30721"/>
          <a:stretch>
            <a:fillRect/>
          </a:stretch>
        </p:blipFill>
        <p:spPr bwMode="auto">
          <a:xfrm>
            <a:off x="4572000" y="0"/>
            <a:ext cx="2378075" cy="2809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17146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bwMode="auto">
          <a:xfrm>
            <a:off x="366713" y="196850"/>
            <a:ext cx="8382000" cy="1030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eaLnBrk="1" hangingPunct="1"/>
            <a:r>
              <a:rPr lang="en-US" altLang="en-US" dirty="0" smtClean="0">
                <a:latin typeface="Verdana" pitchFamily="34" charset="0"/>
                <a:ea typeface="Verdana" pitchFamily="34" charset="0"/>
                <a:cs typeface="Verdana" pitchFamily="34" charset="0"/>
              </a:rPr>
              <a:t>What is WIE Boston?</a:t>
            </a:r>
          </a:p>
        </p:txBody>
      </p:sp>
      <p:sp>
        <p:nvSpPr>
          <p:cNvPr id="3075" name="Content Placeholder 2"/>
          <p:cNvSpPr>
            <a:spLocks noGrp="1"/>
          </p:cNvSpPr>
          <p:nvPr>
            <p:ph sz="half" idx="11"/>
          </p:nvPr>
        </p:nvSpPr>
        <p:spPr>
          <a:xfrm>
            <a:off x="381000" y="1600200"/>
            <a:ext cx="8382000" cy="5029200"/>
          </a:xfrm>
        </p:spPr>
        <p:txBody>
          <a:bodyPr/>
          <a:lstStyle/>
          <a:p>
            <a:pPr eaLnBrk="1" fontAlgn="auto" hangingPunct="1">
              <a:spcAft>
                <a:spcPts val="0"/>
              </a:spcAft>
              <a:buFont typeface="Wingdings" pitchFamily="2" charset="2"/>
              <a:buChar char="Ø"/>
              <a:defRPr/>
            </a:pPr>
            <a:r>
              <a:rPr lang="en-US" sz="2400" dirty="0" smtClean="0"/>
              <a:t>WIE is an Affinity Group, part of IEEE </a:t>
            </a:r>
          </a:p>
          <a:p>
            <a:pPr lvl="1" eaLnBrk="1" fontAlgn="auto" hangingPunct="1">
              <a:spcAft>
                <a:spcPts val="0"/>
              </a:spcAft>
              <a:buFont typeface="Wingdings" pitchFamily="2" charset="2"/>
              <a:buChar char="Ø"/>
              <a:defRPr/>
            </a:pPr>
            <a:r>
              <a:rPr lang="en-US" sz="2000" dirty="0" smtClean="0"/>
              <a:t>Similar to an IEEE technical society</a:t>
            </a:r>
          </a:p>
          <a:p>
            <a:pPr lvl="1" eaLnBrk="1" fontAlgn="auto" hangingPunct="1">
              <a:spcAft>
                <a:spcPts val="0"/>
              </a:spcAft>
              <a:buFont typeface="Wingdings" pitchFamily="2" charset="2"/>
              <a:buChar char="Ø"/>
              <a:defRPr/>
            </a:pPr>
            <a:r>
              <a:rPr lang="en-US" sz="2000"/>
              <a:t>Both women and men – all are welcome</a:t>
            </a:r>
            <a:r>
              <a:rPr lang="en-US" sz="2000" smtClean="0"/>
              <a:t>!</a:t>
            </a:r>
            <a:endParaRPr lang="en-US" sz="2000" dirty="0" smtClean="0"/>
          </a:p>
          <a:p>
            <a:pPr lvl="1" eaLnBrk="1" fontAlgn="auto" hangingPunct="1">
              <a:spcAft>
                <a:spcPts val="0"/>
              </a:spcAft>
              <a:buFont typeface="Wingdings" pitchFamily="2" charset="2"/>
              <a:buChar char="Ø"/>
              <a:defRPr/>
            </a:pPr>
            <a:r>
              <a:rPr lang="en-US" sz="2000" dirty="0"/>
              <a:t> </a:t>
            </a:r>
            <a:r>
              <a:rPr lang="en-US" sz="2000" dirty="0" smtClean="0"/>
              <a:t>Worldwide – supported by WIE HQ</a:t>
            </a:r>
          </a:p>
          <a:p>
            <a:pPr eaLnBrk="1" fontAlgn="auto" hangingPunct="1">
              <a:spcAft>
                <a:spcPts val="0"/>
              </a:spcAft>
              <a:buFont typeface="Wingdings" pitchFamily="2" charset="2"/>
              <a:buChar char="Ø"/>
              <a:defRPr/>
            </a:pPr>
            <a:r>
              <a:rPr lang="en-US" sz="2400" dirty="0" smtClean="0"/>
              <a:t>WIE Boston meets regularly for technical and professional development events </a:t>
            </a:r>
          </a:p>
          <a:p>
            <a:pPr lvl="1" eaLnBrk="1" fontAlgn="auto" hangingPunct="1">
              <a:spcAft>
                <a:spcPts val="0"/>
              </a:spcAft>
              <a:buFont typeface="Wingdings" pitchFamily="2" charset="2"/>
              <a:buChar char="Ø"/>
              <a:defRPr/>
            </a:pPr>
            <a:r>
              <a:rPr lang="en-US" sz="2000" dirty="0" smtClean="0"/>
              <a:t>Networking followed by a speaker </a:t>
            </a:r>
          </a:p>
          <a:p>
            <a:pPr lvl="1" eaLnBrk="1" fontAlgn="auto" hangingPunct="1">
              <a:spcBef>
                <a:spcPts val="600"/>
              </a:spcBef>
              <a:spcAft>
                <a:spcPts val="0"/>
              </a:spcAft>
              <a:buFont typeface="Wingdings" pitchFamily="2" charset="2"/>
              <a:buChar char="Ø"/>
              <a:defRPr/>
            </a:pPr>
            <a:r>
              <a:rPr lang="en-US" sz="2000" dirty="0" smtClean="0"/>
              <a:t>Often cosponsored by fellow IEEE societies</a:t>
            </a:r>
          </a:p>
          <a:p>
            <a:pPr lvl="1" eaLnBrk="1" fontAlgn="auto" hangingPunct="1">
              <a:spcBef>
                <a:spcPts val="600"/>
              </a:spcBef>
              <a:spcAft>
                <a:spcPts val="0"/>
              </a:spcAft>
              <a:buFont typeface="Wingdings" pitchFamily="2" charset="2"/>
              <a:buChar char="Ø"/>
              <a:defRPr/>
            </a:pPr>
            <a:r>
              <a:rPr lang="en-US" sz="2000" dirty="0" smtClean="0"/>
              <a:t>Variety of technical and professional development topics</a:t>
            </a:r>
          </a:p>
          <a:p>
            <a:pPr eaLnBrk="1" fontAlgn="auto" hangingPunct="1">
              <a:spcAft>
                <a:spcPts val="0"/>
              </a:spcAft>
              <a:buFont typeface="Arial" charset="0"/>
              <a:buNone/>
              <a:defRPr/>
            </a:pPr>
            <a:endParaRPr lang="en-US" dirty="0" smtClean="0"/>
          </a:p>
        </p:txBody>
      </p:sp>
    </p:spTree>
    <p:extLst>
      <p:ext uri="{BB962C8B-B14F-4D97-AF65-F5344CB8AC3E}">
        <p14:creationId xmlns:p14="http://schemas.microsoft.com/office/powerpoint/2010/main" val="13793367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bwMode="auto">
          <a:xfrm>
            <a:off x="366713" y="196850"/>
            <a:ext cx="8382000" cy="1030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eaLnBrk="1" hangingPunct="1"/>
            <a:r>
              <a:rPr lang="en-US" altLang="en-US" smtClean="0">
                <a:latin typeface="Verdana" pitchFamily="34" charset="0"/>
                <a:ea typeface="Verdana" pitchFamily="34" charset="0"/>
                <a:cs typeface="Verdana" pitchFamily="34" charset="0"/>
              </a:rPr>
              <a:t>WIE Relationships</a:t>
            </a:r>
          </a:p>
        </p:txBody>
      </p:sp>
      <p:sp>
        <p:nvSpPr>
          <p:cNvPr id="3075" name="Content Placeholder 2"/>
          <p:cNvSpPr>
            <a:spLocks noGrp="1"/>
          </p:cNvSpPr>
          <p:nvPr>
            <p:ph sz="half" idx="11"/>
          </p:nvPr>
        </p:nvSpPr>
        <p:spPr>
          <a:xfrm>
            <a:off x="381000" y="1828800"/>
            <a:ext cx="8382000" cy="5029200"/>
          </a:xfrm>
        </p:spPr>
        <p:txBody>
          <a:bodyPr/>
          <a:lstStyle/>
          <a:p>
            <a:pPr eaLnBrk="1" fontAlgn="auto" hangingPunct="1">
              <a:spcAft>
                <a:spcPts val="0"/>
              </a:spcAft>
              <a:buFont typeface="Wingdings" pitchFamily="2" charset="2"/>
              <a:buChar char="Ø"/>
              <a:defRPr/>
            </a:pPr>
            <a:r>
              <a:rPr lang="en-US" sz="2400" dirty="0" smtClean="0"/>
              <a:t>Partnerships with industry:</a:t>
            </a:r>
          </a:p>
          <a:p>
            <a:pPr lvl="1" eaLnBrk="1" fontAlgn="auto" hangingPunct="1">
              <a:spcBef>
                <a:spcPts val="600"/>
              </a:spcBef>
              <a:spcAft>
                <a:spcPts val="0"/>
              </a:spcAft>
              <a:buFont typeface="Wingdings" pitchFamily="2" charset="2"/>
              <a:buChar char="Ø"/>
              <a:defRPr/>
            </a:pPr>
            <a:r>
              <a:rPr lang="en-US" sz="2000" dirty="0" smtClean="0"/>
              <a:t>iRobot, </a:t>
            </a:r>
            <a:r>
              <a:rPr lang="en-US" sz="2000" dirty="0" err="1" smtClean="0"/>
              <a:t>QualComm</a:t>
            </a:r>
            <a:r>
              <a:rPr lang="en-US" sz="2000" dirty="0" smtClean="0"/>
              <a:t>, MIT LL, Invensys, </a:t>
            </a:r>
            <a:r>
              <a:rPr lang="en-US" sz="2000" dirty="0" err="1" smtClean="0"/>
              <a:t>Covidien</a:t>
            </a:r>
            <a:r>
              <a:rPr lang="en-US" sz="2000" dirty="0" smtClean="0"/>
              <a:t>, Northeastern, etc.</a:t>
            </a:r>
          </a:p>
          <a:p>
            <a:pPr lvl="1" eaLnBrk="1" fontAlgn="auto" hangingPunct="1">
              <a:spcBef>
                <a:spcPts val="600"/>
              </a:spcBef>
              <a:spcAft>
                <a:spcPts val="0"/>
              </a:spcAft>
              <a:buFont typeface="Wingdings" pitchFamily="2" charset="2"/>
              <a:buChar char="Ø"/>
              <a:defRPr/>
            </a:pPr>
            <a:r>
              <a:rPr lang="en-US" sz="2000" dirty="0" smtClean="0"/>
              <a:t>Win-Win opportunity for WIE and company </a:t>
            </a:r>
          </a:p>
          <a:p>
            <a:pPr lvl="1" eaLnBrk="1" fontAlgn="auto" hangingPunct="1">
              <a:spcBef>
                <a:spcPts val="600"/>
              </a:spcBef>
              <a:spcAft>
                <a:spcPts val="0"/>
              </a:spcAft>
              <a:buFont typeface="Wingdings" pitchFamily="2" charset="2"/>
              <a:buChar char="Ø"/>
              <a:defRPr/>
            </a:pPr>
            <a:endParaRPr lang="en-US" sz="2000" dirty="0"/>
          </a:p>
          <a:p>
            <a:pPr eaLnBrk="1" fontAlgn="auto" hangingPunct="1">
              <a:spcAft>
                <a:spcPts val="0"/>
              </a:spcAft>
              <a:buFont typeface="Wingdings" pitchFamily="2" charset="2"/>
              <a:buChar char="Ø"/>
              <a:defRPr/>
            </a:pPr>
            <a:r>
              <a:rPr lang="en-US" sz="2400" dirty="0" smtClean="0"/>
              <a:t>Collaboration and Outreach with other non-profits:</a:t>
            </a:r>
            <a:endParaRPr lang="en-US" sz="2400" dirty="0"/>
          </a:p>
          <a:p>
            <a:pPr lvl="1" eaLnBrk="1" fontAlgn="auto" hangingPunct="1">
              <a:spcBef>
                <a:spcPts val="600"/>
              </a:spcBef>
              <a:spcAft>
                <a:spcPts val="0"/>
              </a:spcAft>
              <a:buFont typeface="Wingdings" pitchFamily="2" charset="2"/>
              <a:buChar char="Ø"/>
              <a:defRPr/>
            </a:pPr>
            <a:r>
              <a:rPr lang="en-US" sz="2000" dirty="0" smtClean="0"/>
              <a:t>SWE Boston, Science Club for Girls, Schools/science fair judging</a:t>
            </a:r>
            <a:endParaRPr lang="en-US" sz="2000" dirty="0"/>
          </a:p>
          <a:p>
            <a:pPr lvl="1" eaLnBrk="1" fontAlgn="auto" hangingPunct="1">
              <a:spcBef>
                <a:spcPts val="600"/>
              </a:spcBef>
              <a:spcAft>
                <a:spcPts val="0"/>
              </a:spcAft>
              <a:buFont typeface="Wingdings" pitchFamily="2" charset="2"/>
              <a:buChar char="Ø"/>
              <a:defRPr/>
            </a:pPr>
            <a:r>
              <a:rPr lang="en-US" sz="2000" dirty="0" smtClean="0"/>
              <a:t>We help advertise the event and provide volunteers</a:t>
            </a:r>
            <a:endParaRPr lang="en-US" sz="2000" dirty="0"/>
          </a:p>
        </p:txBody>
      </p:sp>
    </p:spTree>
    <p:extLst>
      <p:ext uri="{BB962C8B-B14F-4D97-AF65-F5344CB8AC3E}">
        <p14:creationId xmlns:p14="http://schemas.microsoft.com/office/powerpoint/2010/main" val="26041554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bwMode="auto">
          <a:xfrm>
            <a:off x="366713" y="196850"/>
            <a:ext cx="8382000" cy="1030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eaLnBrk="1" hangingPunct="1"/>
            <a:r>
              <a:rPr lang="en-US" altLang="en-US" smtClean="0">
                <a:latin typeface="Verdana" pitchFamily="34" charset="0"/>
                <a:ea typeface="Verdana" pitchFamily="34" charset="0"/>
                <a:cs typeface="Verdana" pitchFamily="34" charset="0"/>
              </a:rPr>
              <a:t>Benefits of WIE</a:t>
            </a:r>
          </a:p>
        </p:txBody>
      </p:sp>
      <p:sp>
        <p:nvSpPr>
          <p:cNvPr id="4099" name="Content Placeholder 2"/>
          <p:cNvSpPr>
            <a:spLocks noGrp="1"/>
          </p:cNvSpPr>
          <p:nvPr>
            <p:ph sz="half" idx="11"/>
          </p:nvPr>
        </p:nvSpPr>
        <p:spPr>
          <a:xfrm>
            <a:off x="366713" y="1644650"/>
            <a:ext cx="8701087" cy="4049314"/>
          </a:xfrm>
        </p:spPr>
        <p:txBody>
          <a:bodyPr/>
          <a:lstStyle/>
          <a:p>
            <a:pPr eaLnBrk="1" fontAlgn="auto" hangingPunct="1">
              <a:spcAft>
                <a:spcPts val="0"/>
              </a:spcAft>
              <a:buFont typeface="Wingdings" pitchFamily="2" charset="2"/>
              <a:buChar char="Ø"/>
              <a:defRPr/>
            </a:pPr>
            <a:r>
              <a:rPr lang="en-US" sz="2800" dirty="0" smtClean="0"/>
              <a:t>Great for networking </a:t>
            </a:r>
          </a:p>
          <a:p>
            <a:pPr lvl="1" eaLnBrk="1" fontAlgn="auto" hangingPunct="1">
              <a:spcAft>
                <a:spcPts val="0"/>
              </a:spcAft>
              <a:buFont typeface="Wingdings" pitchFamily="2" charset="2"/>
              <a:buChar char="Ø"/>
              <a:defRPr/>
            </a:pPr>
            <a:r>
              <a:rPr lang="en-US" sz="2400" dirty="0" smtClean="0"/>
              <a:t>Most meetings are held at location of a Corporate Partner – varied locations</a:t>
            </a:r>
          </a:p>
          <a:p>
            <a:pPr lvl="1" eaLnBrk="1" fontAlgn="auto" hangingPunct="1">
              <a:spcAft>
                <a:spcPts val="0"/>
              </a:spcAft>
              <a:buFont typeface="Wingdings" pitchFamily="2" charset="2"/>
              <a:buChar char="Ø"/>
              <a:defRPr/>
            </a:pPr>
            <a:r>
              <a:rPr lang="en-US" sz="2400" dirty="0" smtClean="0"/>
              <a:t>Some meetings cosponsored by other IEEE societies – get to know other parts of IEEE!</a:t>
            </a:r>
            <a:endParaRPr lang="en-US" sz="2000" dirty="0" smtClean="0"/>
          </a:p>
          <a:p>
            <a:pPr eaLnBrk="1" fontAlgn="auto" hangingPunct="1">
              <a:spcAft>
                <a:spcPts val="0"/>
              </a:spcAft>
              <a:buFont typeface="Wingdings" pitchFamily="2" charset="2"/>
              <a:buChar char="Ø"/>
              <a:defRPr/>
            </a:pPr>
            <a:r>
              <a:rPr lang="en-US" sz="2800" dirty="0" smtClean="0"/>
              <a:t>Leadership opportunities</a:t>
            </a:r>
          </a:p>
          <a:p>
            <a:pPr lvl="1" eaLnBrk="1" fontAlgn="auto" hangingPunct="1">
              <a:spcAft>
                <a:spcPts val="0"/>
              </a:spcAft>
              <a:buFont typeface="Wingdings" pitchFamily="2" charset="2"/>
              <a:buChar char="Ø"/>
              <a:defRPr/>
            </a:pPr>
            <a:r>
              <a:rPr lang="en-US" sz="2400" dirty="0" smtClean="0"/>
              <a:t>Steering Committee is growing!</a:t>
            </a:r>
          </a:p>
          <a:p>
            <a:pPr lvl="1" eaLnBrk="1" fontAlgn="auto" hangingPunct="1">
              <a:spcAft>
                <a:spcPts val="0"/>
              </a:spcAft>
              <a:buFont typeface="Wingdings" pitchFamily="2" charset="2"/>
              <a:buChar char="Ø"/>
              <a:defRPr/>
            </a:pPr>
            <a:r>
              <a:rPr lang="en-US" sz="2400" dirty="0" smtClean="0"/>
              <a:t>Meets for coffee every 6 weeks to plan </a:t>
            </a:r>
            <a:r>
              <a:rPr lang="en-US" sz="2400" dirty="0" smtClean="0"/>
              <a:t>meetings</a:t>
            </a:r>
            <a:endParaRPr lang="en-US" sz="2400" dirty="0" smtClean="0"/>
          </a:p>
          <a:p>
            <a:pPr eaLnBrk="1" fontAlgn="auto" hangingPunct="1">
              <a:spcAft>
                <a:spcPts val="0"/>
              </a:spcAft>
              <a:buFont typeface="Wingdings" pitchFamily="2" charset="2"/>
              <a:buChar char="Ø"/>
              <a:defRPr/>
            </a:pPr>
            <a:endParaRPr lang="en-US" dirty="0" smtClean="0"/>
          </a:p>
        </p:txBody>
      </p:sp>
    </p:spTree>
    <p:extLst>
      <p:ext uri="{BB962C8B-B14F-4D97-AF65-F5344CB8AC3E}">
        <p14:creationId xmlns:p14="http://schemas.microsoft.com/office/powerpoint/2010/main" val="21659737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bwMode="auto">
          <a:xfrm>
            <a:off x="366713" y="196850"/>
            <a:ext cx="8382000" cy="10302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p>
            <a:pPr eaLnBrk="1" hangingPunct="1"/>
            <a:r>
              <a:rPr lang="en-US" altLang="en-US" smtClean="0">
                <a:latin typeface="Verdana" pitchFamily="34" charset="0"/>
                <a:ea typeface="Verdana" pitchFamily="34" charset="0"/>
                <a:cs typeface="Verdana" pitchFamily="34" charset="0"/>
              </a:rPr>
              <a:t>Find/Join Us!</a:t>
            </a:r>
          </a:p>
        </p:txBody>
      </p:sp>
      <p:sp>
        <p:nvSpPr>
          <p:cNvPr id="23555" name="Content Placeholder 2"/>
          <p:cNvSpPr>
            <a:spLocks noGrp="1"/>
          </p:cNvSpPr>
          <p:nvPr>
            <p:ph sz="half" idx="11"/>
          </p:nvPr>
        </p:nvSpPr>
        <p:spPr bwMode="auto">
          <a:xfrm>
            <a:off x="366713" y="1644650"/>
            <a:ext cx="8382000" cy="4367213"/>
          </a:xfrm>
          <a:ln>
            <a:miter lim="800000"/>
            <a:headEnd/>
            <a:tailEnd/>
          </a:ln>
        </p:spPr>
        <p:txBody>
          <a:bodyPr vert="horz" wrap="square" lIns="91440" tIns="45720" rIns="91440" bIns="45720" numCol="1" anchor="t" anchorCtr="0" compatLnSpc="1">
            <a:prstTxWarp prst="textNoShape">
              <a:avLst/>
            </a:prstTxWarp>
          </a:bodyPr>
          <a:lstStyle/>
          <a:p>
            <a:pPr eaLnBrk="1" hangingPunct="1">
              <a:buFont typeface="Wingdings" pitchFamily="2" charset="2"/>
              <a:buChar char="Ø"/>
              <a:defRPr/>
            </a:pPr>
            <a:r>
              <a:rPr lang="en-US" sz="2800" dirty="0" smtClean="0">
                <a:latin typeface="Verdana" pitchFamily="34" charset="0"/>
                <a:ea typeface="Verdana" pitchFamily="34" charset="0"/>
                <a:cs typeface="Verdana" pitchFamily="34" charset="0"/>
              </a:rPr>
              <a:t>On </a:t>
            </a:r>
            <a:r>
              <a:rPr lang="en-US" sz="2800" dirty="0" err="1" smtClean="0">
                <a:latin typeface="Verdana" pitchFamily="34" charset="0"/>
                <a:ea typeface="Verdana" pitchFamily="34" charset="0"/>
                <a:cs typeface="Verdana" pitchFamily="34" charset="0"/>
              </a:rPr>
              <a:t>Facebook</a:t>
            </a:r>
            <a:r>
              <a:rPr lang="en-US" sz="2800" dirty="0" smtClean="0">
                <a:latin typeface="Verdana" pitchFamily="34" charset="0"/>
                <a:ea typeface="Verdana" pitchFamily="34" charset="0"/>
                <a:cs typeface="Verdana" pitchFamily="34" charset="0"/>
              </a:rPr>
              <a:t> under “IEEE Boston WIE”</a:t>
            </a:r>
          </a:p>
          <a:p>
            <a:pPr eaLnBrk="1" hangingPunct="1">
              <a:buFont typeface="Wingdings" pitchFamily="2" charset="2"/>
              <a:buChar char="Ø"/>
              <a:defRPr/>
            </a:pPr>
            <a:r>
              <a:rPr lang="en-US" sz="2800" dirty="0" smtClean="0">
                <a:latin typeface="Verdana" pitchFamily="34" charset="0"/>
                <a:ea typeface="Verdana" pitchFamily="34" charset="0"/>
                <a:cs typeface="Verdana" pitchFamily="34" charset="0"/>
              </a:rPr>
              <a:t>On our website:  </a:t>
            </a:r>
            <a:r>
              <a:rPr lang="en-US" sz="2800" b="1" dirty="0" smtClean="0">
                <a:latin typeface="Verdana" pitchFamily="34" charset="0"/>
                <a:ea typeface="Verdana" pitchFamily="34" charset="0"/>
                <a:cs typeface="Verdana" pitchFamily="34" charset="0"/>
                <a:hlinkClick r:id="rId3"/>
              </a:rPr>
              <a:t>www.bostonwie.org/</a:t>
            </a:r>
            <a:endParaRPr lang="en-US" sz="2800" b="1" dirty="0" smtClean="0">
              <a:latin typeface="Verdana" pitchFamily="34" charset="0"/>
              <a:ea typeface="Verdana" pitchFamily="34" charset="0"/>
              <a:cs typeface="Verdana" pitchFamily="34" charset="0"/>
            </a:endParaRPr>
          </a:p>
          <a:p>
            <a:pPr eaLnBrk="1" hangingPunct="1">
              <a:buFont typeface="Wingdings" pitchFamily="2" charset="2"/>
              <a:buChar char="Ø"/>
              <a:defRPr/>
            </a:pPr>
            <a:r>
              <a:rPr lang="en-US" sz="2800" dirty="0" smtClean="0">
                <a:latin typeface="Verdana" pitchFamily="34" charset="0"/>
                <a:ea typeface="Verdana" pitchFamily="34" charset="0"/>
                <a:cs typeface="Verdana" pitchFamily="34" charset="0"/>
              </a:rPr>
              <a:t>Join our mailing list – everyone welcome!</a:t>
            </a:r>
          </a:p>
          <a:p>
            <a:pPr eaLnBrk="1" hangingPunct="1">
              <a:buFont typeface="Wingdings" pitchFamily="2" charset="2"/>
              <a:buChar char="Ø"/>
              <a:defRPr/>
            </a:pPr>
            <a:r>
              <a:rPr lang="en-US" sz="2800" dirty="0" smtClean="0">
                <a:latin typeface="Verdana" pitchFamily="34" charset="0"/>
                <a:ea typeface="Verdana" pitchFamily="34" charset="0"/>
                <a:cs typeface="Verdana" pitchFamily="34" charset="0"/>
              </a:rPr>
              <a:t>$25/yr dues includes:</a:t>
            </a:r>
          </a:p>
          <a:p>
            <a:pPr lvl="1" eaLnBrk="1" hangingPunct="1">
              <a:buFont typeface="Wingdings" pitchFamily="2" charset="2"/>
              <a:buChar char="Ø"/>
              <a:defRPr/>
            </a:pPr>
            <a:r>
              <a:rPr lang="en-US" sz="2400" i="1" dirty="0" smtClean="0">
                <a:ea typeface="Verdana" pitchFamily="34" charset="0"/>
                <a:cs typeface="Verdana" pitchFamily="34" charset="0"/>
              </a:rPr>
              <a:t>Women in Engineering</a:t>
            </a:r>
            <a:r>
              <a:rPr lang="en-US" sz="2400" dirty="0" smtClean="0">
                <a:ea typeface="Verdana" pitchFamily="34" charset="0"/>
                <a:cs typeface="Verdana" pitchFamily="34" charset="0"/>
              </a:rPr>
              <a:t> bi-annual magazine </a:t>
            </a:r>
          </a:p>
          <a:p>
            <a:pPr lvl="1" eaLnBrk="1" hangingPunct="1">
              <a:buFont typeface="Wingdings" pitchFamily="2" charset="2"/>
              <a:buChar char="Ø"/>
              <a:defRPr/>
            </a:pPr>
            <a:r>
              <a:rPr lang="en-US" sz="2400" i="1" dirty="0" smtClean="0">
                <a:ea typeface="Verdana" pitchFamily="34" charset="0"/>
                <a:cs typeface="Verdana" pitchFamily="34" charset="0"/>
              </a:rPr>
              <a:t>Women in Engineering </a:t>
            </a:r>
            <a:r>
              <a:rPr lang="en-US" sz="2400" dirty="0" smtClean="0">
                <a:ea typeface="Verdana" pitchFamily="34" charset="0"/>
                <a:cs typeface="Verdana" pitchFamily="34" charset="0"/>
              </a:rPr>
              <a:t>monthly newsletter </a:t>
            </a:r>
          </a:p>
          <a:p>
            <a:pPr eaLnBrk="1" hangingPunct="1">
              <a:buFont typeface="Wingdings" pitchFamily="2" charset="2"/>
              <a:buChar char="Ø"/>
              <a:defRPr/>
            </a:pPr>
            <a:r>
              <a:rPr lang="en-US" sz="2800" b="1" dirty="0" smtClean="0">
                <a:latin typeface="Verdana" pitchFamily="34" charset="0"/>
                <a:ea typeface="Verdana" pitchFamily="34" charset="0"/>
                <a:cs typeface="Verdana" pitchFamily="34" charset="0"/>
              </a:rPr>
              <a:t>Free</a:t>
            </a:r>
            <a:r>
              <a:rPr lang="en-US" sz="2800" dirty="0" smtClean="0">
                <a:latin typeface="Verdana" pitchFamily="34" charset="0"/>
                <a:ea typeface="Verdana" pitchFamily="34" charset="0"/>
                <a:cs typeface="Verdana" pitchFamily="34" charset="0"/>
              </a:rPr>
              <a:t> for students and IEEE Life Members!</a:t>
            </a:r>
          </a:p>
        </p:txBody>
      </p:sp>
    </p:spTree>
    <p:extLst>
      <p:ext uri="{BB962C8B-B14F-4D97-AF65-F5344CB8AC3E}">
        <p14:creationId xmlns:p14="http://schemas.microsoft.com/office/powerpoint/2010/main" val="32072834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An Early Curiosity in</a:t>
            </a:r>
            <a:br>
              <a:rPr lang="en-US" dirty="0" smtClean="0"/>
            </a:br>
            <a:r>
              <a:rPr lang="en-US" dirty="0" smtClean="0"/>
              <a:t>Science and Technology</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2590800"/>
            <a:ext cx="2202135" cy="2211388"/>
          </a:xfrm>
        </p:spPr>
      </p:pic>
      <p:sp>
        <p:nvSpPr>
          <p:cNvPr id="4" name="Slide Number Placeholder 3"/>
          <p:cNvSpPr>
            <a:spLocks noGrp="1"/>
          </p:cNvSpPr>
          <p:nvPr>
            <p:ph type="sldNum" sz="quarter" idx="4294967295"/>
          </p:nvPr>
        </p:nvSpPr>
        <p:spPr>
          <a:xfrm>
            <a:off x="0" y="5842000"/>
            <a:ext cx="2133600" cy="304800"/>
          </a:xfrm>
          <a:prstGeom prst="rect">
            <a:avLst/>
          </a:prstGeom>
        </p:spPr>
        <p:txBody>
          <a:bodyPr/>
          <a:lstStyle/>
          <a:p>
            <a:fld id="{533FB7BF-C5B5-485B-A4DC-96F8BB546110}" type="slidenum">
              <a:rPr lang="en-US" smtClean="0"/>
              <a:t>9</a:t>
            </a:fld>
            <a:endParaRPr lang="en-US"/>
          </a:p>
        </p:txBody>
      </p:sp>
      <p:pic>
        <p:nvPicPr>
          <p:cNvPr id="717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436" y="2133600"/>
            <a:ext cx="2743200"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2638" r="50000"/>
          <a:stretch/>
        </p:blipFill>
        <p:spPr bwMode="auto">
          <a:xfrm>
            <a:off x="5874327" y="2451008"/>
            <a:ext cx="3050672" cy="2924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2424358"/>
      </p:ext>
    </p:extLst>
  </p:cSld>
  <p:clrMapOvr>
    <a:masterClrMapping/>
  </p:clrMapOvr>
  <p:transition>
    <p:fade/>
  </p:transition>
</p:sld>
</file>

<file path=ppt/theme/theme1.xml><?xml version="1.0" encoding="utf-8"?>
<a:theme xmlns:a="http://schemas.openxmlformats.org/drawingml/2006/main" name="1_Stipple BLUE Segoe">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1_White with Courier font for code slides">
  <a:themeElements>
    <a:clrScheme name="Blue Template-Template">
      <a:dk1>
        <a:srgbClr val="000000"/>
      </a:dk1>
      <a:lt1>
        <a:srgbClr val="FFFFFF"/>
      </a:lt1>
      <a:dk2>
        <a:srgbClr val="050595"/>
      </a:dk2>
      <a:lt2>
        <a:srgbClr val="FFFFFF"/>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Title of Presentation</Template>
  <TotalTime>595</TotalTime>
  <Words>1702</Words>
  <Application>Microsoft Office PowerPoint</Application>
  <PresentationFormat>On-screen Show (4:3)</PresentationFormat>
  <Paragraphs>285</Paragraphs>
  <Slides>35</Slides>
  <Notes>8</Notes>
  <HiddenSlides>0</HiddenSlides>
  <MMClips>0</MMClips>
  <ScaleCrop>false</ScaleCrop>
  <HeadingPairs>
    <vt:vector size="4" baseType="variant">
      <vt:variant>
        <vt:lpstr>Theme</vt:lpstr>
      </vt:variant>
      <vt:variant>
        <vt:i4>3</vt:i4>
      </vt:variant>
      <vt:variant>
        <vt:lpstr>Slide Titles</vt:lpstr>
      </vt:variant>
      <vt:variant>
        <vt:i4>35</vt:i4>
      </vt:variant>
    </vt:vector>
  </HeadingPairs>
  <TitlesOfParts>
    <vt:vector size="38" baseType="lpstr">
      <vt:lpstr>1_Stipple BLUE Segoe</vt:lpstr>
      <vt:lpstr>White with Courier font for code slides</vt:lpstr>
      <vt:lpstr>1_White with Courier font for code slides</vt:lpstr>
      <vt:lpstr>Professional Development –  Continuing Education and Skills Development </vt:lpstr>
      <vt:lpstr>Agenda</vt:lpstr>
      <vt:lpstr>Susan Chaisson Schueller</vt:lpstr>
      <vt:lpstr>IEEE Women In Engineering (WIE)  </vt:lpstr>
      <vt:lpstr>What is WIE Boston?</vt:lpstr>
      <vt:lpstr>WIE Relationships</vt:lpstr>
      <vt:lpstr>Benefits of WIE</vt:lpstr>
      <vt:lpstr>Find/Join Us!</vt:lpstr>
      <vt:lpstr>An Early Curiosity in Science and Technology</vt:lpstr>
      <vt:lpstr>…but sometimes I had a little hesitation for learning new technology</vt:lpstr>
      <vt:lpstr>A Drive to Learn and Achieve  (thanks to my supportive parents)</vt:lpstr>
      <vt:lpstr>First Step into a Career in Technology </vt:lpstr>
      <vt:lpstr>A Career in Technology</vt:lpstr>
      <vt:lpstr>Keeping up with Technology and  Skills Development</vt:lpstr>
      <vt:lpstr>Overcoming challenges during pursuit of career and learning</vt:lpstr>
      <vt:lpstr>Overcoming challenges during pursuit of career and learning</vt:lpstr>
      <vt:lpstr>Fear Not Your Challenges –  “Spirit Never Broken”</vt:lpstr>
      <vt:lpstr>Back to School</vt:lpstr>
      <vt:lpstr>Never Too Late to Go Back to School</vt:lpstr>
      <vt:lpstr>Getting Stronger by Staying Focused</vt:lpstr>
      <vt:lpstr>Back to Work – Consulting Gigs</vt:lpstr>
      <vt:lpstr>Diversifying skills  (wearing more than one hat)</vt:lpstr>
      <vt:lpstr>Diversify Your Experience</vt:lpstr>
      <vt:lpstr>Networking and Outreach</vt:lpstr>
      <vt:lpstr>Networking </vt:lpstr>
      <vt:lpstr>Career and Skill Development</vt:lpstr>
      <vt:lpstr>Building confidence and  validating knowledge </vt:lpstr>
      <vt:lpstr>More on Building Confidence and Validating Knowledge  </vt:lpstr>
      <vt:lpstr>More on Mentoring</vt:lpstr>
      <vt:lpstr>Inspire and Be Inspired</vt:lpstr>
      <vt:lpstr>Support and Celebrate Community  by Getting Involved (Teamwork Skills)</vt:lpstr>
      <vt:lpstr>Celebrate Milestones!</vt:lpstr>
      <vt:lpstr>Questions, Comments</vt:lpstr>
      <vt:lpstr>Thank You !</vt:lpstr>
      <vt:lpstr>Resources</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Sue</dc:creator>
  <cp:lastModifiedBy>School</cp:lastModifiedBy>
  <cp:revision>103</cp:revision>
  <dcterms:created xsi:type="dcterms:W3CDTF">2013-06-25T15:12:23Z</dcterms:created>
  <dcterms:modified xsi:type="dcterms:W3CDTF">2014-03-15T02:00:16Z</dcterms:modified>
</cp:coreProperties>
</file>